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64" r:id="rId4"/>
    <p:sldId id="283" r:id="rId5"/>
    <p:sldId id="286" r:id="rId6"/>
    <p:sldId id="287" r:id="rId7"/>
    <p:sldId id="272" r:id="rId8"/>
    <p:sldId id="290" r:id="rId9"/>
    <p:sldId id="292" r:id="rId10"/>
    <p:sldId id="293" r:id="rId11"/>
    <p:sldId id="294" r:id="rId12"/>
    <p:sldId id="296" r:id="rId13"/>
    <p:sldId id="297" r:id="rId14"/>
    <p:sldId id="298" r:id="rId15"/>
    <p:sldId id="302" r:id="rId16"/>
    <p:sldId id="281" r:id="rId17"/>
    <p:sldId id="282" r:id="rId18"/>
    <p:sldId id="303" r:id="rId19"/>
    <p:sldId id="304" r:id="rId20"/>
    <p:sldId id="301" r:id="rId21"/>
    <p:sldId id="299" r:id="rId22"/>
    <p:sldId id="300" r:id="rId23"/>
    <p:sldId id="284" r:id="rId24"/>
    <p:sldId id="285" r:id="rId25"/>
    <p:sldId id="265" r:id="rId26"/>
  </p:sldIdLst>
  <p:sldSz cx="12192000" cy="6858000"/>
  <p:notesSz cx="7046913" cy="10186988"/>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EE6E00"/>
    <a:srgbClr val="378DC0"/>
    <a:srgbClr val="3887B2"/>
    <a:srgbClr val="2B5072"/>
    <a:srgbClr val="2145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02" autoAdjust="0"/>
    <p:restoredTop sz="88501" autoAdjust="0"/>
  </p:normalViewPr>
  <p:slideViewPr>
    <p:cSldViewPr snapToGrid="0">
      <p:cViewPr varScale="1">
        <p:scale>
          <a:sx n="54" d="100"/>
          <a:sy n="54" d="100"/>
        </p:scale>
        <p:origin x="73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53662" cy="511119"/>
          </a:xfrm>
          <a:prstGeom prst="rect">
            <a:avLst/>
          </a:prstGeom>
        </p:spPr>
        <p:txBody>
          <a:bodyPr vert="horz" lIns="98472" tIns="49236" rIns="98472" bIns="49236" rtlCol="0"/>
          <a:lstStyle>
            <a:lvl1pPr algn="l">
              <a:defRPr sz="1300"/>
            </a:lvl1pPr>
          </a:lstStyle>
          <a:p>
            <a:endParaRPr lang="zh-CN" altLang="en-US"/>
          </a:p>
        </p:txBody>
      </p:sp>
      <p:sp>
        <p:nvSpPr>
          <p:cNvPr id="3" name="日期占位符 2"/>
          <p:cNvSpPr>
            <a:spLocks noGrp="1"/>
          </p:cNvSpPr>
          <p:nvPr>
            <p:ph type="dt" idx="1"/>
          </p:nvPr>
        </p:nvSpPr>
        <p:spPr>
          <a:xfrm>
            <a:off x="3991620" y="0"/>
            <a:ext cx="3053662" cy="511119"/>
          </a:xfrm>
          <a:prstGeom prst="rect">
            <a:avLst/>
          </a:prstGeom>
        </p:spPr>
        <p:txBody>
          <a:bodyPr vert="horz" lIns="98472" tIns="49236" rIns="98472" bIns="49236" rtlCol="0"/>
          <a:lstStyle>
            <a:lvl1pPr algn="r">
              <a:defRPr sz="1300"/>
            </a:lvl1pPr>
          </a:lstStyle>
          <a:p>
            <a:fld id="{0F06949B-5A09-41E2-884C-68F7B3806C31}" type="datetimeFigureOut">
              <a:rPr lang="zh-CN" altLang="en-US" smtClean="0"/>
              <a:t>2021/12/19</a:t>
            </a:fld>
            <a:endParaRPr lang="zh-CN" altLang="en-US"/>
          </a:p>
        </p:txBody>
      </p:sp>
      <p:sp>
        <p:nvSpPr>
          <p:cNvPr id="4" name="幻灯片图像占位符 3"/>
          <p:cNvSpPr>
            <a:spLocks noGrp="1" noRot="1" noChangeAspect="1"/>
          </p:cNvSpPr>
          <p:nvPr>
            <p:ph type="sldImg" idx="2"/>
          </p:nvPr>
        </p:nvSpPr>
        <p:spPr>
          <a:xfrm>
            <a:off x="468313" y="1273175"/>
            <a:ext cx="6110287" cy="3438525"/>
          </a:xfrm>
          <a:prstGeom prst="rect">
            <a:avLst/>
          </a:prstGeom>
          <a:noFill/>
          <a:ln w="12700">
            <a:solidFill>
              <a:prstClr val="black"/>
            </a:solidFill>
          </a:ln>
        </p:spPr>
        <p:txBody>
          <a:bodyPr vert="horz" lIns="98472" tIns="49236" rIns="98472" bIns="49236" rtlCol="0" anchor="ctr"/>
          <a:lstStyle/>
          <a:p>
            <a:endParaRPr lang="zh-CN" altLang="en-US"/>
          </a:p>
        </p:txBody>
      </p:sp>
      <p:sp>
        <p:nvSpPr>
          <p:cNvPr id="5" name="备注占位符 4"/>
          <p:cNvSpPr>
            <a:spLocks noGrp="1"/>
          </p:cNvSpPr>
          <p:nvPr>
            <p:ph type="body" sz="quarter" idx="3"/>
          </p:nvPr>
        </p:nvSpPr>
        <p:spPr>
          <a:xfrm>
            <a:off x="704692" y="4902488"/>
            <a:ext cx="5637530" cy="4011127"/>
          </a:xfrm>
          <a:prstGeom prst="rect">
            <a:avLst/>
          </a:prstGeom>
        </p:spPr>
        <p:txBody>
          <a:bodyPr vert="horz" lIns="98472" tIns="49236" rIns="98472" bIns="49236"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675871"/>
            <a:ext cx="3053662" cy="511117"/>
          </a:xfrm>
          <a:prstGeom prst="rect">
            <a:avLst/>
          </a:prstGeom>
        </p:spPr>
        <p:txBody>
          <a:bodyPr vert="horz" lIns="98472" tIns="49236" rIns="98472" bIns="49236"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991620" y="9675871"/>
            <a:ext cx="3053662" cy="511117"/>
          </a:xfrm>
          <a:prstGeom prst="rect">
            <a:avLst/>
          </a:prstGeom>
        </p:spPr>
        <p:txBody>
          <a:bodyPr vert="horz" lIns="98472" tIns="49236" rIns="98472" bIns="49236" rtlCol="0" anchor="b"/>
          <a:lstStyle>
            <a:lvl1pPr algn="r">
              <a:defRPr sz="1300"/>
            </a:lvl1pPr>
          </a:lstStyle>
          <a:p>
            <a:fld id="{E997E7A5-27B4-443E-8B96-3AB8913776E1}" type="slidenum">
              <a:rPr lang="zh-CN" altLang="en-US" smtClean="0"/>
              <a:t>‹#›</a:t>
            </a:fld>
            <a:endParaRPr lang="zh-CN" altLang="en-US"/>
          </a:p>
        </p:txBody>
      </p:sp>
    </p:spTree>
    <p:extLst>
      <p:ext uri="{BB962C8B-B14F-4D97-AF65-F5344CB8AC3E}">
        <p14:creationId xmlns:p14="http://schemas.microsoft.com/office/powerpoint/2010/main" val="426152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a:t>
            </a:fld>
            <a:endParaRPr lang="zh-CN" altLang="en-US"/>
          </a:p>
        </p:txBody>
      </p:sp>
    </p:spTree>
    <p:extLst>
      <p:ext uri="{BB962C8B-B14F-4D97-AF65-F5344CB8AC3E}">
        <p14:creationId xmlns:p14="http://schemas.microsoft.com/office/powerpoint/2010/main" val="3069826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E3033"/>
                </a:solidFill>
                <a:effectLst/>
                <a:latin typeface="Arial" panose="020B0604020202020204" pitchFamily="34" charset="0"/>
              </a:rPr>
              <a:t>数据集包括</a:t>
            </a:r>
            <a:r>
              <a:rPr lang="en-US" altLang="zh-CN" b="0" i="0" dirty="0">
                <a:solidFill>
                  <a:srgbClr val="2E3033"/>
                </a:solidFill>
                <a:effectLst/>
                <a:latin typeface="Arial" panose="020B0604020202020204" pitchFamily="34" charset="0"/>
              </a:rPr>
              <a:t>50</a:t>
            </a:r>
            <a:r>
              <a:rPr lang="zh-CN" altLang="en-US" b="0" i="0" dirty="0">
                <a:solidFill>
                  <a:srgbClr val="2E3033"/>
                </a:solidFill>
                <a:effectLst/>
                <a:latin typeface="Arial" panose="020B0604020202020204" pitchFamily="34" charset="0"/>
              </a:rPr>
              <a:t>个室内和室外序列，它们的起始和结束位置相同，仅包含这些起始和结束轨迹片段的真值</a:t>
            </a:r>
            <a:endParaRPr lang="en-US" altLang="zh-CN" b="0" i="0" dirty="0">
              <a:solidFill>
                <a:srgbClr val="2E3033"/>
              </a:solidFill>
              <a:effectLst/>
              <a:latin typeface="Arial" panose="020B0604020202020204" pitchFamily="34" charset="0"/>
            </a:endParaRPr>
          </a:p>
          <a:p>
            <a:r>
              <a:rPr lang="zh-CN" altLang="en-US" b="0" i="0" dirty="0">
                <a:solidFill>
                  <a:srgbClr val="2E3033"/>
                </a:solidFill>
                <a:effectLst/>
                <a:latin typeface="Arial" panose="020B0604020202020204" pitchFamily="34" charset="0"/>
              </a:rPr>
              <a:t>所有数据集序列都经过光度校准，并根据传感器、相机响应函数和密集镜头衰减因子报告为每一帧提供曝光时间。</a:t>
            </a:r>
            <a:endParaRPr lang="en-US" altLang="zh-CN" b="0" i="0" dirty="0">
              <a:solidFill>
                <a:srgbClr val="2E3033"/>
              </a:solidFill>
              <a:effectLst/>
              <a:latin typeface="Arial" panose="020B0604020202020204" pitchFamily="34" charset="0"/>
            </a:endParaRPr>
          </a:p>
          <a:p>
            <a:r>
              <a:rPr lang="zh-CN" altLang="en-US" b="0" i="0" dirty="0">
                <a:solidFill>
                  <a:srgbClr val="2E3033"/>
                </a:solidFill>
                <a:effectLst/>
                <a:latin typeface="Arial" panose="020B0604020202020204" pitchFamily="34" charset="0"/>
              </a:rPr>
              <a:t>这允许通过累积漂移和可靠的基准直接方法来评估跟踪精度</a:t>
            </a:r>
            <a:endParaRPr lang="en-US" altLang="zh-CN" b="0" i="0" dirty="0">
              <a:solidFill>
                <a:srgbClr val="2E3033"/>
              </a:solidFill>
              <a:effectLst/>
              <a:latin typeface="Arial" panose="020B0604020202020204" pitchFamily="34" charset="0"/>
            </a:endParaRPr>
          </a:p>
          <a:p>
            <a:endParaRPr lang="en-US" altLang="zh-CN" b="0" i="0" dirty="0">
              <a:solidFill>
                <a:srgbClr val="2E3033"/>
              </a:solidFill>
              <a:effectLst/>
              <a:latin typeface="Arial" panose="020B0604020202020204" pitchFamily="34" charset="0"/>
            </a:endParaRPr>
          </a:p>
          <a:p>
            <a:pPr algn="l"/>
            <a:r>
              <a:rPr lang="zh-CN" altLang="en-US" b="0" i="0" dirty="0">
                <a:solidFill>
                  <a:srgbClr val="2E3033"/>
                </a:solidFill>
                <a:effectLst/>
                <a:latin typeface="Arial" panose="020B0604020202020204" pitchFamily="34" charset="0"/>
              </a:rPr>
              <a:t>在</a:t>
            </a:r>
            <a:r>
              <a:rPr lang="en-US" altLang="zh-CN" b="0" i="0" dirty="0">
                <a:solidFill>
                  <a:srgbClr val="2E3033"/>
                </a:solidFill>
                <a:effectLst/>
                <a:latin typeface="Arial" panose="020B0604020202020204" pitchFamily="34" charset="0"/>
              </a:rPr>
              <a:t>KITTI</a:t>
            </a:r>
            <a:r>
              <a:rPr lang="zh-CN" altLang="en-US" b="0" i="0" dirty="0">
                <a:solidFill>
                  <a:srgbClr val="2E3033"/>
                </a:solidFill>
                <a:effectLst/>
                <a:latin typeface="Arial" panose="020B0604020202020204" pitchFamily="34" charset="0"/>
              </a:rPr>
              <a:t>测程数据集上，单目</a:t>
            </a:r>
            <a:r>
              <a:rPr lang="en-US" altLang="zh-CN" b="0" i="0" dirty="0">
                <a:solidFill>
                  <a:srgbClr val="2E3033"/>
                </a:solidFill>
                <a:effectLst/>
                <a:latin typeface="Arial" panose="020B0604020202020204" pitchFamily="34" charset="0"/>
              </a:rPr>
              <a:t>VO</a:t>
            </a:r>
            <a:r>
              <a:rPr lang="zh-CN" altLang="en-US" b="0" i="0" dirty="0">
                <a:solidFill>
                  <a:srgbClr val="2E3033"/>
                </a:solidFill>
                <a:effectLst/>
                <a:latin typeface="Arial" panose="020B0604020202020204" pitchFamily="34" charset="0"/>
              </a:rPr>
              <a:t>系统，如</a:t>
            </a:r>
            <a:r>
              <a:rPr lang="en-US" altLang="zh-CN" b="0" i="0" dirty="0">
                <a:solidFill>
                  <a:srgbClr val="2E3033"/>
                </a:solidFill>
                <a:effectLst/>
                <a:latin typeface="Arial" panose="020B0604020202020204" pitchFamily="34" charset="0"/>
              </a:rPr>
              <a:t>DSO</a:t>
            </a:r>
            <a:r>
              <a:rPr lang="zh-CN" altLang="en-US" b="0" i="0" dirty="0">
                <a:solidFill>
                  <a:srgbClr val="2E3033"/>
                </a:solidFill>
                <a:effectLst/>
                <a:latin typeface="Arial" panose="020B0604020202020204" pitchFamily="34" charset="0"/>
              </a:rPr>
              <a:t>和</a:t>
            </a:r>
            <a:r>
              <a:rPr lang="en-US" altLang="zh-CN" b="0" i="0" dirty="0">
                <a:solidFill>
                  <a:srgbClr val="2E3033"/>
                </a:solidFill>
                <a:effectLst/>
                <a:latin typeface="Arial" panose="020B0604020202020204" pitchFamily="34" charset="0"/>
              </a:rPr>
              <a:t>ORB-SLAM(</a:t>
            </a:r>
            <a:r>
              <a:rPr lang="zh-CN" altLang="en-US" b="0" i="0" dirty="0">
                <a:solidFill>
                  <a:srgbClr val="2E3033"/>
                </a:solidFill>
                <a:effectLst/>
                <a:latin typeface="Arial" panose="020B0604020202020204" pitchFamily="34" charset="0"/>
              </a:rPr>
              <a:t>仅</a:t>
            </a:r>
            <a:r>
              <a:rPr lang="en-US" altLang="zh-CN" b="0" i="0" dirty="0">
                <a:solidFill>
                  <a:srgbClr val="2E3033"/>
                </a:solidFill>
                <a:effectLst/>
                <a:latin typeface="Arial" panose="020B0604020202020204" pitchFamily="34" charset="0"/>
              </a:rPr>
              <a:t>VO</a:t>
            </a:r>
            <a:r>
              <a:rPr lang="zh-CN" altLang="en-US" b="0" i="0" dirty="0">
                <a:solidFill>
                  <a:srgbClr val="2E3033"/>
                </a:solidFill>
                <a:effectLst/>
                <a:latin typeface="Arial" panose="020B0604020202020204" pitchFamily="34" charset="0"/>
              </a:rPr>
              <a:t>组件</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遭受了严重的累积漂移，这使得它们不能用于如此大规模的场景。</a:t>
            </a:r>
            <a:br>
              <a:rPr lang="zh-CN" altLang="en-US" dirty="0"/>
            </a:br>
            <a:r>
              <a:rPr lang="zh-CN" altLang="en-US" b="0" i="0" dirty="0">
                <a:solidFill>
                  <a:srgbClr val="2E3033"/>
                </a:solidFill>
                <a:effectLst/>
                <a:latin typeface="Arial" panose="020B0604020202020204" pitchFamily="34" charset="0"/>
              </a:rPr>
              <a:t>这里我们想看到我们的单眼方法的潜力，在集成了回环</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10</a:t>
            </a:fld>
            <a:endParaRPr lang="zh-CN" altLang="en-US"/>
          </a:p>
        </p:txBody>
      </p:sp>
    </p:spTree>
    <p:extLst>
      <p:ext uri="{BB962C8B-B14F-4D97-AF65-F5344CB8AC3E}">
        <p14:creationId xmlns:p14="http://schemas.microsoft.com/office/powerpoint/2010/main" val="1501191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E3033"/>
                </a:solidFill>
                <a:effectLst/>
                <a:latin typeface="Arial" panose="020B0604020202020204" pitchFamily="34" charset="0"/>
              </a:rPr>
              <a:t>图给出了累积误差图</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当将估计的轨迹起始和结束段与提供的地面真实轨迹对齐时，累积的平移、旋转和尺度漂移随</a:t>
            </a:r>
            <a:r>
              <a:rPr lang="en-US" altLang="zh-CN" b="0" i="0" dirty="0">
                <a:solidFill>
                  <a:srgbClr val="2E3033"/>
                </a:solidFill>
                <a:effectLst/>
                <a:latin typeface="Arial" panose="020B0604020202020204" pitchFamily="34" charset="0"/>
              </a:rPr>
              <a:t>RMSE</a:t>
            </a:r>
            <a:r>
              <a:rPr lang="zh-CN" altLang="en-US" b="0" i="0" dirty="0">
                <a:solidFill>
                  <a:srgbClr val="2E3033"/>
                </a:solidFill>
                <a:effectLst/>
                <a:latin typeface="Arial" panose="020B0604020202020204" pitchFamily="34" charset="0"/>
              </a:rPr>
              <a:t>的变化。</a:t>
            </a:r>
            <a:endParaRPr lang="en-US" altLang="zh-CN" b="0" i="0" dirty="0">
              <a:solidFill>
                <a:srgbClr val="2E3033"/>
              </a:solidFill>
              <a:effectLst/>
              <a:latin typeface="Arial" panose="020B0604020202020204" pitchFamily="34" charset="0"/>
            </a:endParaRPr>
          </a:p>
          <a:p>
            <a:r>
              <a:rPr lang="en-US" altLang="zh-CN" b="0" i="0" dirty="0">
                <a:solidFill>
                  <a:srgbClr val="2E3033"/>
                </a:solidFill>
                <a:effectLst/>
                <a:latin typeface="Arial" panose="020B0604020202020204" pitchFamily="34" charset="0"/>
              </a:rPr>
              <a:t>x</a:t>
            </a:r>
            <a:r>
              <a:rPr lang="zh-CN" altLang="en-US" b="0" i="0" dirty="0">
                <a:solidFill>
                  <a:srgbClr val="2E3033"/>
                </a:solidFill>
                <a:effectLst/>
                <a:latin typeface="Arial" panose="020B0604020202020204" pitchFamily="34" charset="0"/>
              </a:rPr>
              <a:t>轴是错误阈值，</a:t>
            </a:r>
            <a:r>
              <a:rPr lang="en-US" altLang="zh-CN" b="0" i="0" dirty="0">
                <a:solidFill>
                  <a:srgbClr val="2E3033"/>
                </a:solidFill>
                <a:effectLst/>
                <a:latin typeface="Arial" panose="020B0604020202020204" pitchFamily="34" charset="0"/>
              </a:rPr>
              <a:t>y</a:t>
            </a:r>
            <a:r>
              <a:rPr lang="zh-CN" altLang="en-US" b="0" i="0" dirty="0">
                <a:solidFill>
                  <a:srgbClr val="2E3033"/>
                </a:solidFill>
                <a:effectLst/>
                <a:latin typeface="Arial" panose="020B0604020202020204" pitchFamily="34" charset="0"/>
              </a:rPr>
              <a:t>轴是错误低于阈值的运行次数。该图描述了错误低于相应的</a:t>
            </a:r>
            <a:r>
              <a:rPr lang="en-US" altLang="zh-CN" b="0" i="0" dirty="0">
                <a:solidFill>
                  <a:srgbClr val="2E3033"/>
                </a:solidFill>
                <a:effectLst/>
                <a:latin typeface="Arial" panose="020B0604020202020204" pitchFamily="34" charset="0"/>
              </a:rPr>
              <a:t>x</a:t>
            </a:r>
            <a:r>
              <a:rPr lang="zh-CN" altLang="en-US" b="0" i="0" dirty="0">
                <a:solidFill>
                  <a:srgbClr val="2E3033"/>
                </a:solidFill>
                <a:effectLst/>
                <a:latin typeface="Arial" panose="020B0604020202020204" pitchFamily="34" charset="0"/>
              </a:rPr>
              <a:t>值的运行次数</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越接近左上角越好。</a:t>
            </a:r>
            <a:endParaRPr lang="en-US" altLang="zh-CN" b="0" i="0" dirty="0">
              <a:solidFill>
                <a:srgbClr val="2E3033"/>
              </a:solidFill>
              <a:effectLst/>
              <a:latin typeface="Arial" panose="020B0604020202020204" pitchFamily="34" charset="0"/>
            </a:endParaRPr>
          </a:p>
          <a:p>
            <a:pPr algn="l"/>
            <a:r>
              <a:rPr lang="zh-CN" altLang="en-US" b="0" i="0" dirty="0">
                <a:solidFill>
                  <a:srgbClr val="2E3033"/>
                </a:solidFill>
                <a:effectLst/>
                <a:latin typeface="Arial" panose="020B0604020202020204" pitchFamily="34" charset="0"/>
              </a:rPr>
              <a:t>由于真值数据和实验结果的相似性，</a:t>
            </a:r>
            <a:br>
              <a:rPr lang="zh-CN" altLang="en-US" dirty="0"/>
            </a:br>
            <a:endParaRPr lang="zh-CN" altLang="en-US" b="0" i="0" dirty="0">
              <a:solidFill>
                <a:srgbClr val="2E30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E997E7A5-27B4-443E-8B96-3AB8913776E1}" type="slidenum">
              <a:rPr lang="zh-CN" altLang="en-US" smtClean="0"/>
              <a:t>11</a:t>
            </a:fld>
            <a:endParaRPr lang="zh-CN" altLang="en-US"/>
          </a:p>
        </p:txBody>
      </p:sp>
    </p:spTree>
    <p:extLst>
      <p:ext uri="{BB962C8B-B14F-4D97-AF65-F5344CB8AC3E}">
        <p14:creationId xmlns:p14="http://schemas.microsoft.com/office/powerpoint/2010/main" val="1599697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E3033"/>
                </a:solidFill>
                <a:effectLst/>
                <a:latin typeface="Arial" panose="020B0604020202020204" pitchFamily="34" charset="0"/>
              </a:rPr>
              <a:t>Engel</a:t>
            </a:r>
            <a:r>
              <a:rPr lang="zh-CN" altLang="en-US" b="0" i="0" dirty="0">
                <a:solidFill>
                  <a:srgbClr val="2E3033"/>
                </a:solidFill>
                <a:effectLst/>
                <a:latin typeface="Arial" panose="020B0604020202020204" pitchFamily="34" charset="0"/>
              </a:rPr>
              <a:t>等人的结论是，几乎所有的对准误差都不是来自地面真实中的噪声，而是来自累积漂移。我实验证实了这一结论，这意味着这些指标可以用于任何具有任何精度的基准作为参考，即使是使用</a:t>
            </a:r>
            <a:r>
              <a:rPr lang="en-US" altLang="zh-CN" b="0" i="0" dirty="0">
                <a:solidFill>
                  <a:srgbClr val="2E3033"/>
                </a:solidFill>
                <a:effectLst/>
                <a:latin typeface="Arial" panose="020B0604020202020204" pitchFamily="34" charset="0"/>
              </a:rPr>
              <a:t>SLAM</a:t>
            </a:r>
            <a:r>
              <a:rPr lang="zh-CN" altLang="en-US" b="0" i="0" dirty="0">
                <a:solidFill>
                  <a:srgbClr val="2E3033"/>
                </a:solidFill>
                <a:effectLst/>
                <a:latin typeface="Arial" panose="020B0604020202020204" pitchFamily="34" charset="0"/>
              </a:rPr>
              <a:t>算法收集的基准。</a:t>
            </a:r>
            <a:endParaRPr lang="zh-CN" altLang="en-US" dirty="0"/>
          </a:p>
          <a:p>
            <a:endParaRPr lang="en-US" altLang="zh-CN" b="0" i="0" dirty="0">
              <a:solidFill>
                <a:srgbClr val="333333"/>
              </a:solidFill>
              <a:effectLst/>
              <a:latin typeface="tahoma" panose="020B0604030504040204" pitchFamily="34" charset="0"/>
            </a:endParaRPr>
          </a:p>
          <a:p>
            <a:r>
              <a:rPr lang="zh-CN" altLang="en-US" b="0" i="0" dirty="0">
                <a:solidFill>
                  <a:srgbClr val="333333"/>
                </a:solidFill>
                <a:effectLst/>
                <a:latin typeface="tahoma" panose="020B0604030504040204" pitchFamily="34" charset="0"/>
              </a:rPr>
              <a:t>实验表明，与基于特征的方法相比，直接方法可以获得更好的结果</a:t>
            </a:r>
            <a:r>
              <a:rPr lang="en-US" altLang="zh-CN" b="0" i="0" dirty="0">
                <a:solidFill>
                  <a:srgbClr val="333333"/>
                </a:solidFill>
                <a:effectLst/>
                <a:latin typeface="tahoma" panose="020B0604030504040204" pitchFamily="34" charset="0"/>
              </a:rPr>
              <a:t>——</a:t>
            </a:r>
            <a:r>
              <a:rPr lang="en-US" altLang="zh-CN" b="0" i="0" dirty="0" err="1">
                <a:solidFill>
                  <a:srgbClr val="333333"/>
                </a:solidFill>
                <a:effectLst/>
                <a:latin typeface="tahoma" panose="020B0604030504040204" pitchFamily="34" charset="0"/>
              </a:rPr>
              <a:t>tumi</a:t>
            </a:r>
            <a:r>
              <a:rPr lang="en-US" altLang="zh-CN" b="0" i="0" dirty="0">
                <a:solidFill>
                  <a:srgbClr val="333333"/>
                </a:solidFill>
                <a:effectLst/>
                <a:latin typeface="tahoma" panose="020B0604030504040204" pitchFamily="34" charset="0"/>
              </a:rPr>
              <a:t> - mono</a:t>
            </a:r>
            <a:r>
              <a:rPr lang="zh-CN" altLang="en-US" b="0" i="0" dirty="0">
                <a:solidFill>
                  <a:srgbClr val="333333"/>
                </a:solidFill>
                <a:effectLst/>
                <a:latin typeface="tahoma" panose="020B0604030504040204" pitchFamily="34" charset="0"/>
              </a:rPr>
              <a:t>数据集是专门为直接方法基准设计的，为每一帧提供完整的光度数据，大大提高了直接方法的准确性。然而，如果比较</a:t>
            </a:r>
            <a:r>
              <a:rPr lang="en-US" altLang="zh-CN" b="0" i="0" dirty="0">
                <a:solidFill>
                  <a:srgbClr val="333333"/>
                </a:solidFill>
                <a:effectLst/>
                <a:latin typeface="tahoma" panose="020B0604030504040204" pitchFamily="34" charset="0"/>
              </a:rPr>
              <a:t>DSO</a:t>
            </a:r>
            <a:r>
              <a:rPr lang="zh-CN" altLang="en-US" b="0" i="0" dirty="0">
                <a:solidFill>
                  <a:srgbClr val="333333"/>
                </a:solidFill>
                <a:effectLst/>
                <a:latin typeface="tahoma" panose="020B0604030504040204" pitchFamily="34" charset="0"/>
              </a:rPr>
              <a:t>和</a:t>
            </a:r>
            <a:r>
              <a:rPr lang="en-US" altLang="zh-CN" b="0" i="0" dirty="0">
                <a:solidFill>
                  <a:srgbClr val="333333"/>
                </a:solidFill>
                <a:effectLst/>
                <a:latin typeface="tahoma" panose="020B0604030504040204" pitchFamily="34" charset="0"/>
              </a:rPr>
              <a:t>LDSO</a:t>
            </a:r>
            <a:r>
              <a:rPr lang="zh-CN" altLang="en-US" b="0" i="0" dirty="0">
                <a:solidFill>
                  <a:srgbClr val="333333"/>
                </a:solidFill>
                <a:effectLst/>
                <a:latin typeface="tahoma" panose="020B0604030504040204" pitchFamily="34" charset="0"/>
              </a:rPr>
              <a:t>并没有太大的区别</a:t>
            </a:r>
            <a:r>
              <a:rPr lang="en-US" altLang="zh-CN" b="0" i="0" dirty="0">
                <a:solidFill>
                  <a:srgbClr val="333333"/>
                </a:solidFill>
                <a:effectLst/>
                <a:latin typeface="tahoma" panose="020B0604030504040204" pitchFamily="34" charset="0"/>
              </a:rPr>
              <a:t>——</a:t>
            </a:r>
            <a:r>
              <a:rPr lang="zh-CN" altLang="en-US" b="0" i="0" dirty="0">
                <a:solidFill>
                  <a:srgbClr val="333333"/>
                </a:solidFill>
                <a:effectLst/>
                <a:latin typeface="tahoma" panose="020B0604030504040204" pitchFamily="34" charset="0"/>
              </a:rPr>
              <a:t>正如我们可以假设的那样，</a:t>
            </a:r>
            <a:r>
              <a:rPr lang="en-US" altLang="zh-CN" b="0" i="0" dirty="0">
                <a:solidFill>
                  <a:srgbClr val="333333"/>
                </a:solidFill>
                <a:effectLst/>
                <a:latin typeface="tahoma" panose="020B0604030504040204" pitchFamily="34" charset="0"/>
              </a:rPr>
              <a:t>LDSO</a:t>
            </a:r>
            <a:r>
              <a:rPr lang="zh-CN" altLang="en-US" b="0" i="0" dirty="0">
                <a:solidFill>
                  <a:srgbClr val="333333"/>
                </a:solidFill>
                <a:effectLst/>
                <a:latin typeface="tahoma" panose="020B0604030504040204" pitchFamily="34" charset="0"/>
              </a:rPr>
              <a:t>全局地图优化稍微提高了基本方法的整体精度。</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12</a:t>
            </a:fld>
            <a:endParaRPr lang="zh-CN" altLang="en-US"/>
          </a:p>
        </p:txBody>
      </p:sp>
    </p:spTree>
    <p:extLst>
      <p:ext uri="{BB962C8B-B14F-4D97-AF65-F5344CB8AC3E}">
        <p14:creationId xmlns:p14="http://schemas.microsoft.com/office/powerpoint/2010/main" val="3315873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E3033"/>
                </a:solidFill>
                <a:effectLst/>
                <a:latin typeface="Arial" panose="020B0604020202020204" pitchFamily="34" charset="0"/>
              </a:rPr>
              <a:t>对于带有循环的序列</a:t>
            </a:r>
            <a:r>
              <a:rPr lang="en-US" altLang="zh-CN" b="0" i="0" dirty="0">
                <a:solidFill>
                  <a:srgbClr val="2E3033"/>
                </a:solidFill>
                <a:effectLst/>
                <a:latin typeface="Arial" panose="020B0604020202020204" pitchFamily="34" charset="0"/>
              </a:rPr>
              <a:t>(seq00,05,07)</a:t>
            </a:r>
            <a:r>
              <a:rPr lang="zh-CN" altLang="en-US" b="0" i="0" dirty="0">
                <a:solidFill>
                  <a:srgbClr val="2E3033"/>
                </a:solidFill>
                <a:effectLst/>
                <a:latin typeface="Arial" panose="020B0604020202020204" pitchFamily="34" charset="0"/>
              </a:rPr>
              <a:t>， </a:t>
            </a:r>
            <a:r>
              <a:rPr lang="en-US" altLang="zh-CN" b="0" i="0" dirty="0">
                <a:solidFill>
                  <a:srgbClr val="2E3033"/>
                </a:solidFill>
                <a:effectLst/>
                <a:latin typeface="Arial" panose="020B0604020202020204" pitchFamily="34" charset="0"/>
              </a:rPr>
              <a:t>LDSO</a:t>
            </a:r>
            <a:r>
              <a:rPr lang="zh-CN" altLang="en-US" b="0" i="0" dirty="0">
                <a:solidFill>
                  <a:srgbClr val="2E3033"/>
                </a:solidFill>
                <a:effectLst/>
                <a:latin typeface="Arial" panose="020B0604020202020204" pitchFamily="34" charset="0"/>
              </a:rPr>
              <a:t>大大提高了</a:t>
            </a:r>
            <a:r>
              <a:rPr lang="en-US" altLang="zh-CN" b="0" i="0" dirty="0">
                <a:solidFill>
                  <a:srgbClr val="2E3033"/>
                </a:solidFill>
                <a:effectLst/>
                <a:latin typeface="Arial" panose="020B0604020202020204" pitchFamily="34" charset="0"/>
              </a:rPr>
              <a:t>DSO</a:t>
            </a:r>
            <a:r>
              <a:rPr lang="zh-CN" altLang="en-US" b="0" i="0" dirty="0">
                <a:solidFill>
                  <a:srgbClr val="2E3033"/>
                </a:solidFill>
                <a:effectLst/>
                <a:latin typeface="Arial" panose="020B0604020202020204" pitchFamily="34" charset="0"/>
              </a:rPr>
              <a:t>的性能</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13</a:t>
            </a:fld>
            <a:endParaRPr lang="zh-CN" altLang="en-US"/>
          </a:p>
        </p:txBody>
      </p:sp>
    </p:spTree>
    <p:extLst>
      <p:ext uri="{BB962C8B-B14F-4D97-AF65-F5344CB8AC3E}">
        <p14:creationId xmlns:p14="http://schemas.microsoft.com/office/powerpoint/2010/main" val="2039201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E3033"/>
                </a:solidFill>
                <a:effectLst/>
                <a:latin typeface="Arial" panose="020B0604020202020204" pitchFamily="34" charset="0"/>
              </a:rPr>
              <a:t>为了显示一些定性的结果，我们还在</a:t>
            </a:r>
            <a:r>
              <a:rPr lang="en-US" altLang="zh-CN" b="0" i="0" dirty="0" err="1">
                <a:solidFill>
                  <a:srgbClr val="2E3033"/>
                </a:solidFill>
                <a:effectLst/>
                <a:latin typeface="Arial" panose="020B0604020202020204" pitchFamily="34" charset="0"/>
              </a:rPr>
              <a:t>tumi</a:t>
            </a:r>
            <a:r>
              <a:rPr lang="en-US" altLang="zh-CN" b="0" i="0" dirty="0">
                <a:solidFill>
                  <a:srgbClr val="2E3033"/>
                </a:solidFill>
                <a:effectLst/>
                <a:latin typeface="Arial" panose="020B0604020202020204" pitchFamily="34" charset="0"/>
              </a:rPr>
              <a:t> - mono</a:t>
            </a:r>
            <a:r>
              <a:rPr lang="zh-CN" altLang="en-US" b="0" i="0" dirty="0">
                <a:solidFill>
                  <a:srgbClr val="2E3033"/>
                </a:solidFill>
                <a:effectLst/>
                <a:latin typeface="Arial" panose="020B0604020202020204" pitchFamily="34" charset="0"/>
              </a:rPr>
              <a:t>上运行带闭环的</a:t>
            </a:r>
            <a:r>
              <a:rPr lang="en-US" altLang="zh-CN" b="0" i="0" dirty="0">
                <a:solidFill>
                  <a:srgbClr val="2E3033"/>
                </a:solidFill>
                <a:effectLst/>
                <a:latin typeface="Arial" panose="020B0604020202020204" pitchFamily="34" charset="0"/>
              </a:rPr>
              <a:t>LDSO</a:t>
            </a:r>
            <a:r>
              <a:rPr lang="zh-CN" altLang="en-US" b="0" i="0" dirty="0">
                <a:solidFill>
                  <a:srgbClr val="2E3033"/>
                </a:solidFill>
                <a:effectLst/>
                <a:latin typeface="Arial" panose="020B0604020202020204" pitchFamily="34" charset="0"/>
              </a:rPr>
              <a:t>，得到一些</a:t>
            </a:r>
            <a:r>
              <a:rPr lang="en-US" altLang="zh-CN" b="0" i="0" dirty="0">
                <a:solidFill>
                  <a:srgbClr val="2E3033"/>
                </a:solidFill>
                <a:effectLst/>
                <a:latin typeface="Arial" panose="020B0604020202020204" pitchFamily="34" charset="0"/>
              </a:rPr>
              <a:t>Sim(3)</a:t>
            </a:r>
            <a:r>
              <a:rPr lang="zh-CN" altLang="en-US" b="0" i="0" dirty="0">
                <a:solidFill>
                  <a:srgbClr val="2E3033"/>
                </a:solidFill>
                <a:effectLst/>
                <a:latin typeface="Arial" panose="020B0604020202020204" pitchFamily="34" charset="0"/>
              </a:rPr>
              <a:t>闭合轨迹</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14</a:t>
            </a:fld>
            <a:endParaRPr lang="zh-CN" altLang="en-US"/>
          </a:p>
        </p:txBody>
      </p:sp>
    </p:spTree>
    <p:extLst>
      <p:ext uri="{BB962C8B-B14F-4D97-AF65-F5344CB8AC3E}">
        <p14:creationId xmlns:p14="http://schemas.microsoft.com/office/powerpoint/2010/main" val="319947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E3033"/>
                </a:solidFill>
                <a:effectLst/>
                <a:latin typeface="Arial" panose="020B0604020202020204" pitchFamily="34" charset="0"/>
              </a:rPr>
              <a:t>对于带有循环的序列</a:t>
            </a:r>
            <a:r>
              <a:rPr lang="en-US" altLang="zh-CN" b="0" i="0" dirty="0">
                <a:solidFill>
                  <a:srgbClr val="2E3033"/>
                </a:solidFill>
                <a:effectLst/>
                <a:latin typeface="Arial" panose="020B0604020202020204" pitchFamily="34" charset="0"/>
              </a:rPr>
              <a:t>(seq00,05,07)</a:t>
            </a:r>
            <a:r>
              <a:rPr lang="zh-CN" altLang="en-US" b="0" i="0" dirty="0">
                <a:solidFill>
                  <a:srgbClr val="2E3033"/>
                </a:solidFill>
                <a:effectLst/>
                <a:latin typeface="Arial" panose="020B0604020202020204" pitchFamily="34" charset="0"/>
              </a:rPr>
              <a:t>， </a:t>
            </a:r>
            <a:r>
              <a:rPr lang="en-US" altLang="zh-CN" b="0" i="0" dirty="0">
                <a:solidFill>
                  <a:srgbClr val="2E3033"/>
                </a:solidFill>
                <a:effectLst/>
                <a:latin typeface="Arial" panose="020B0604020202020204" pitchFamily="34" charset="0"/>
              </a:rPr>
              <a:t>LDSO</a:t>
            </a:r>
            <a:r>
              <a:rPr lang="zh-CN" altLang="en-US" b="0" i="0" dirty="0">
                <a:solidFill>
                  <a:srgbClr val="2E3033"/>
                </a:solidFill>
                <a:effectLst/>
                <a:latin typeface="Arial" panose="020B0604020202020204" pitchFamily="34" charset="0"/>
              </a:rPr>
              <a:t>大大提高了</a:t>
            </a:r>
            <a:r>
              <a:rPr lang="en-US" altLang="zh-CN" b="0" i="0" dirty="0">
                <a:solidFill>
                  <a:srgbClr val="2E3033"/>
                </a:solidFill>
                <a:effectLst/>
                <a:latin typeface="Arial" panose="020B0604020202020204" pitchFamily="34" charset="0"/>
              </a:rPr>
              <a:t>DSO</a:t>
            </a:r>
            <a:r>
              <a:rPr lang="zh-CN" altLang="en-US" b="0" i="0" dirty="0">
                <a:solidFill>
                  <a:srgbClr val="2E3033"/>
                </a:solidFill>
                <a:effectLst/>
                <a:latin typeface="Arial" panose="020B0604020202020204" pitchFamily="34" charset="0"/>
              </a:rPr>
              <a:t>的性能</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15</a:t>
            </a:fld>
            <a:endParaRPr lang="zh-CN" altLang="en-US"/>
          </a:p>
        </p:txBody>
      </p:sp>
    </p:spTree>
    <p:extLst>
      <p:ext uri="{BB962C8B-B14F-4D97-AF65-F5344CB8AC3E}">
        <p14:creationId xmlns:p14="http://schemas.microsoft.com/office/powerpoint/2010/main" val="2073544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our body cell begin to divide,  telomere will disappear a little by little during the chromosome’s duplication.  When it’s totally gone , the cell dies.  But what does this have to do with cancer? </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16</a:t>
            </a:fld>
            <a:endParaRPr lang="zh-CN" altLang="en-US"/>
          </a:p>
        </p:txBody>
      </p:sp>
    </p:spTree>
    <p:extLst>
      <p:ext uri="{BB962C8B-B14F-4D97-AF65-F5344CB8AC3E}">
        <p14:creationId xmlns:p14="http://schemas.microsoft.com/office/powerpoint/2010/main" val="2690280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our body cell begin to divide,  telomere will disappear a little by little during the chromosome’s duplication.  When it’s totally gone , the cell dies.  But what does this have to do with cancer? </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17</a:t>
            </a:fld>
            <a:endParaRPr lang="zh-CN" altLang="en-US"/>
          </a:p>
        </p:txBody>
      </p:sp>
    </p:spTree>
    <p:extLst>
      <p:ext uri="{BB962C8B-B14F-4D97-AF65-F5344CB8AC3E}">
        <p14:creationId xmlns:p14="http://schemas.microsoft.com/office/powerpoint/2010/main" val="2581394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our body cell begin to divide,  telomere will disappear a little by little during the chromosome’s duplication.  When it’s totally gone , the cell dies.  But what does this have to do with cancer? </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18</a:t>
            </a:fld>
            <a:endParaRPr lang="zh-CN" altLang="en-US"/>
          </a:p>
        </p:txBody>
      </p:sp>
    </p:spTree>
    <p:extLst>
      <p:ext uri="{BB962C8B-B14F-4D97-AF65-F5344CB8AC3E}">
        <p14:creationId xmlns:p14="http://schemas.microsoft.com/office/powerpoint/2010/main" val="606808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our body cell begin to divide,  telomere will disappear a little by little during the chromosome’s duplication.  When it’s totally gone , the cell dies.  But what does this have to do with cancer? </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19</a:t>
            </a:fld>
            <a:endParaRPr lang="zh-CN" altLang="en-US"/>
          </a:p>
        </p:txBody>
      </p:sp>
    </p:spTree>
    <p:extLst>
      <p:ext uri="{BB962C8B-B14F-4D97-AF65-F5344CB8AC3E}">
        <p14:creationId xmlns:p14="http://schemas.microsoft.com/office/powerpoint/2010/main" val="4080901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97E7A5-27B4-443E-8B96-3AB8913776E1}" type="slidenum">
              <a:rPr lang="zh-CN" altLang="en-US" smtClean="0"/>
              <a:t>2</a:t>
            </a:fld>
            <a:endParaRPr lang="zh-CN" altLang="en-US"/>
          </a:p>
        </p:txBody>
      </p:sp>
    </p:spTree>
    <p:extLst>
      <p:ext uri="{BB962C8B-B14F-4D97-AF65-F5344CB8AC3E}">
        <p14:creationId xmlns:p14="http://schemas.microsoft.com/office/powerpoint/2010/main" val="94248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our body cell begin to divide,  telomere will disappear a little by little during the chromosome’s duplication.  When it’s totally gone , the cell dies.  But what does this have to do with cancer? </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20</a:t>
            </a:fld>
            <a:endParaRPr lang="zh-CN" altLang="en-US"/>
          </a:p>
        </p:txBody>
      </p:sp>
    </p:spTree>
    <p:extLst>
      <p:ext uri="{BB962C8B-B14F-4D97-AF65-F5344CB8AC3E}">
        <p14:creationId xmlns:p14="http://schemas.microsoft.com/office/powerpoint/2010/main" val="178219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our body cell begin to divide,  telomere will disappear a little by little during the chromosome’s duplication.  When it’s totally gone , the cell dies.  But what does this have to do with cancer? </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21</a:t>
            </a:fld>
            <a:endParaRPr lang="zh-CN" altLang="en-US"/>
          </a:p>
        </p:txBody>
      </p:sp>
    </p:spTree>
    <p:extLst>
      <p:ext uri="{BB962C8B-B14F-4D97-AF65-F5344CB8AC3E}">
        <p14:creationId xmlns:p14="http://schemas.microsoft.com/office/powerpoint/2010/main" val="574928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our body cell begin to divide,  telomere will disappear a little by little during the chromosome’s duplication.  When it’s totally gone , the cell dies.  But what does this have to do with cancer? </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22</a:t>
            </a:fld>
            <a:endParaRPr lang="zh-CN" altLang="en-US"/>
          </a:p>
        </p:txBody>
      </p:sp>
    </p:spTree>
    <p:extLst>
      <p:ext uri="{BB962C8B-B14F-4D97-AF65-F5344CB8AC3E}">
        <p14:creationId xmlns:p14="http://schemas.microsoft.com/office/powerpoint/2010/main" val="3476106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23</a:t>
            </a:fld>
            <a:endParaRPr lang="zh-CN" altLang="en-US"/>
          </a:p>
        </p:txBody>
      </p:sp>
    </p:spTree>
    <p:extLst>
      <p:ext uri="{BB962C8B-B14F-4D97-AF65-F5344CB8AC3E}">
        <p14:creationId xmlns:p14="http://schemas.microsoft.com/office/powerpoint/2010/main" val="227730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24</a:t>
            </a:fld>
            <a:endParaRPr lang="zh-CN" altLang="en-US"/>
          </a:p>
        </p:txBody>
      </p:sp>
    </p:spTree>
    <p:extLst>
      <p:ext uri="{BB962C8B-B14F-4D97-AF65-F5344CB8AC3E}">
        <p14:creationId xmlns:p14="http://schemas.microsoft.com/office/powerpoint/2010/main" val="1300659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97E7A5-27B4-443E-8B96-3AB8913776E1}" type="slidenum">
              <a:rPr lang="zh-CN" altLang="en-US" smtClean="0"/>
              <a:t>25</a:t>
            </a:fld>
            <a:endParaRPr lang="zh-CN" altLang="en-US"/>
          </a:p>
        </p:txBody>
      </p:sp>
    </p:spTree>
    <p:extLst>
      <p:ext uri="{BB962C8B-B14F-4D97-AF65-F5344CB8AC3E}">
        <p14:creationId xmlns:p14="http://schemas.microsoft.com/office/powerpoint/2010/main" val="330749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E3033"/>
                </a:solidFill>
                <a:effectLst/>
                <a:latin typeface="Arial" panose="020B0604020202020204" pitchFamily="34" charset="0"/>
              </a:rPr>
              <a:t>室内环境和室外环境有很大的不同，因为室外环境的光强变化比室内环境大得多。室外相机对高动态性能的要求更高，由于光线的变化，需要更多的自动曝光时间。另一方面，室外环境中的许多特征距离相机较远，这些特征对相机姿态有很好的约束，但可能不足以实现平移。对于室外的相机，大部分区域的光强几乎是恒定的，因此这些问题也出现在室内</a:t>
            </a:r>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3</a:t>
            </a:fld>
            <a:endParaRPr lang="zh-CN" altLang="en-US"/>
          </a:p>
        </p:txBody>
      </p:sp>
    </p:spTree>
    <p:extLst>
      <p:ext uri="{BB962C8B-B14F-4D97-AF65-F5344CB8AC3E}">
        <p14:creationId xmlns:p14="http://schemas.microsoft.com/office/powerpoint/2010/main" val="3093826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en-US" altLang="zh-CN" sz="1200" dirty="0"/>
              <a:t>In our project, we will evaluate the performance of three monocular vision algorithms using </a:t>
            </a:r>
            <a:r>
              <a:rPr lang="en-US" altLang="zh-CN" sz="1200" dirty="0" err="1"/>
              <a:t>kitti</a:t>
            </a:r>
            <a:r>
              <a:rPr lang="en-US" altLang="zh-CN" sz="1200" dirty="0"/>
              <a:t> and TUM datasets. Different construction methods give them advantages and disadvantages in different situations.</a:t>
            </a:r>
          </a:p>
          <a:p>
            <a:pPr>
              <a:lnSpc>
                <a:spcPct val="125000"/>
              </a:lnSpc>
            </a:pPr>
            <a:r>
              <a:rPr lang="en-US" altLang="zh-CN" sz="1200" dirty="0"/>
              <a:t>In the indoor environment, the characteristics of the environment have a significant impact on exercise planning. In the outdoor environment, due to the poor outdoor light environment, the application of the camera is quite difficult. Moreover, the scope of outdoor environment is large, and the scope of feature point map or point cloud map constructed by vision is limited, which is a great challenge to monocular camera. We will verify the performance of the algorithm in different environments and compare it with existing results.</a:t>
            </a:r>
          </a:p>
          <a:p>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4</a:t>
            </a:fld>
            <a:endParaRPr lang="zh-CN" altLang="en-US"/>
          </a:p>
        </p:txBody>
      </p:sp>
    </p:spTree>
    <p:extLst>
      <p:ext uri="{BB962C8B-B14F-4D97-AF65-F5344CB8AC3E}">
        <p14:creationId xmlns:p14="http://schemas.microsoft.com/office/powerpoint/2010/main" val="371982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5</a:t>
            </a:fld>
            <a:endParaRPr lang="zh-CN" altLang="en-US"/>
          </a:p>
        </p:txBody>
      </p:sp>
    </p:spTree>
    <p:extLst>
      <p:ext uri="{BB962C8B-B14F-4D97-AF65-F5344CB8AC3E}">
        <p14:creationId xmlns:p14="http://schemas.microsoft.com/office/powerpoint/2010/main" val="216626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tahoma" panose="020B0604030504040204" pitchFamily="34" charset="0"/>
              </a:rPr>
              <a:t>单目</a:t>
            </a:r>
            <a:r>
              <a:rPr lang="en-US" altLang="zh-CN" b="0" i="0" dirty="0">
                <a:solidFill>
                  <a:srgbClr val="333333"/>
                </a:solidFill>
                <a:effectLst/>
                <a:latin typeface="tahoma" panose="020B0604030504040204" pitchFamily="34" charset="0"/>
              </a:rPr>
              <a:t>SLAM</a:t>
            </a:r>
            <a:r>
              <a:rPr lang="zh-CN" altLang="en-US" b="0" i="0" dirty="0">
                <a:solidFill>
                  <a:srgbClr val="333333"/>
                </a:solidFill>
                <a:effectLst/>
                <a:latin typeface="tahoma" panose="020B0604030504040204" pitchFamily="34" charset="0"/>
              </a:rPr>
              <a:t>的主要特征之一是尺度模糊性</a:t>
            </a:r>
            <a:r>
              <a:rPr lang="en-US" altLang="zh-CN" b="0" i="0" dirty="0">
                <a:solidFill>
                  <a:srgbClr val="333333"/>
                </a:solidFill>
                <a:effectLst/>
                <a:latin typeface="tahoma" panose="020B0604030504040204" pitchFamily="34" charset="0"/>
              </a:rPr>
              <a:t>[10]</a:t>
            </a:r>
            <a:r>
              <a:rPr lang="zh-CN" altLang="en-US" b="0" i="0" dirty="0">
                <a:solidFill>
                  <a:srgbClr val="333333"/>
                </a:solidFill>
                <a:effectLst/>
                <a:latin typeface="tahoma" panose="020B0604030504040204" pitchFamily="34" charset="0"/>
              </a:rPr>
              <a:t>，这表明世界尺度无法观测到并随时间漂移，是主要的误差来源之一。</a:t>
            </a:r>
            <a:endParaRPr lang="en-US" altLang="zh-CN" b="0" i="0" dirty="0">
              <a:solidFill>
                <a:srgbClr val="333333"/>
              </a:solidFill>
              <a:effectLst/>
              <a:latin typeface="tahoma" panose="020B0604030504040204" pitchFamily="34" charset="0"/>
            </a:endParaRPr>
          </a:p>
          <a:p>
            <a:r>
              <a:rPr lang="zh-CN" altLang="en-US" b="0" i="0" dirty="0">
                <a:solidFill>
                  <a:srgbClr val="333333"/>
                </a:solidFill>
                <a:effectLst/>
                <a:latin typeface="tahoma" panose="020B0604030504040204" pitchFamily="34" charset="0"/>
              </a:rPr>
              <a:t>而立体或深度相机不允许这样的灵活性，有一个有限的范围，他们可以提供可靠的测量</a:t>
            </a:r>
            <a:endParaRPr lang="en-US" altLang="zh-CN" b="0" i="0" dirty="0">
              <a:solidFill>
                <a:srgbClr val="333333"/>
              </a:solidFill>
              <a:effectLst/>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(Stereo or Depth cameras have a limited range where they can provide reliable measurements )</a:t>
            </a:r>
          </a:p>
          <a:p>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6</a:t>
            </a:fld>
            <a:endParaRPr lang="zh-CN" altLang="en-US"/>
          </a:p>
        </p:txBody>
      </p:sp>
    </p:spTree>
    <p:extLst>
      <p:ext uri="{BB962C8B-B14F-4D97-AF65-F5344CB8AC3E}">
        <p14:creationId xmlns:p14="http://schemas.microsoft.com/office/powerpoint/2010/main" val="9281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7</a:t>
            </a:fld>
            <a:endParaRPr lang="zh-CN" altLang="en-US"/>
          </a:p>
        </p:txBody>
      </p:sp>
    </p:spTree>
    <p:extLst>
      <p:ext uri="{BB962C8B-B14F-4D97-AF65-F5344CB8AC3E}">
        <p14:creationId xmlns:p14="http://schemas.microsoft.com/office/powerpoint/2010/main" val="3824463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E3033"/>
                </a:solidFill>
                <a:effectLst/>
                <a:latin typeface="Arial" panose="020B0604020202020204" pitchFamily="34" charset="0"/>
              </a:rPr>
              <a:t>直接方法通过直接最小化光度误差和光流正则化来估计完全密集重建。一些直接的方法集中在高梯度地区估计半密集的地图</a:t>
            </a:r>
            <a:r>
              <a:rPr lang="en-US" altLang="zh-CN" b="0" i="0" dirty="0">
                <a:solidFill>
                  <a:srgbClr val="2E3033"/>
                </a:solidFill>
                <a:effectLst/>
                <a:latin typeface="Arial" panose="020B0604020202020204" pitchFamily="34" charset="0"/>
              </a:rPr>
              <a:t>[2]</a:t>
            </a:r>
            <a:r>
              <a:rPr lang="zh-CN" altLang="en-US" b="0" i="0" dirty="0">
                <a:solidFill>
                  <a:srgbClr val="2E3033"/>
                </a:solidFill>
                <a:effectLst/>
                <a:latin typeface="Arial" panose="020B0604020202020204" pitchFamily="34" charset="0"/>
              </a:rPr>
              <a:t>。</a:t>
            </a:r>
            <a:endParaRPr lang="en-US" altLang="zh-CN" b="0" i="0" dirty="0">
              <a:solidFill>
                <a:srgbClr val="2E3033"/>
              </a:solidFill>
              <a:effectLst/>
              <a:latin typeface="Arial" panose="020B0604020202020204" pitchFamily="34" charset="0"/>
            </a:endParaRPr>
          </a:p>
          <a:p>
            <a:r>
              <a:rPr lang="zh-CN" altLang="en-US" b="0" i="0" dirty="0">
                <a:solidFill>
                  <a:srgbClr val="2E3033"/>
                </a:solidFill>
                <a:effectLst/>
                <a:latin typeface="Arial" panose="020B0604020202020204" pitchFamily="34" charset="0"/>
              </a:rPr>
              <a:t>基于特征的方法依赖于关键点的匹配，并且只能估计一个稀疏重构</a:t>
            </a:r>
            <a:r>
              <a:rPr lang="en-US" altLang="zh-CN" b="0" i="0" dirty="0">
                <a:solidFill>
                  <a:srgbClr val="2E3033"/>
                </a:solidFill>
                <a:effectLst/>
                <a:latin typeface="Arial" panose="020B0604020202020204" pitchFamily="34" charset="0"/>
              </a:rPr>
              <a:t>[3]</a:t>
            </a:r>
            <a:r>
              <a:rPr lang="zh-CN" altLang="en-US" b="0" i="0" dirty="0">
                <a:solidFill>
                  <a:srgbClr val="2E3033"/>
                </a:solidFill>
                <a:effectLst/>
                <a:latin typeface="Arial" panose="020B0604020202020204" pitchFamily="34" charset="0"/>
              </a:rPr>
              <a:t>，主要提供了一个准确性和运行时间之间的良好权衡。</a:t>
            </a:r>
            <a:endParaRPr lang="en-US" altLang="zh-CN" b="0" i="0" dirty="0">
              <a:solidFill>
                <a:srgbClr val="2E3033"/>
              </a:solidFill>
              <a:effectLst/>
              <a:latin typeface="Arial" panose="020B0604020202020204" pitchFamily="34" charset="0"/>
            </a:endParaRPr>
          </a:p>
          <a:p>
            <a:pPr algn="l">
              <a:buFont typeface="Arial" panose="020B0604020202020204" pitchFamily="34" charset="0"/>
              <a:buChar char="•"/>
            </a:pPr>
            <a:r>
              <a:rPr lang="zh-CN" altLang="en-US" b="0" i="0" dirty="0">
                <a:solidFill>
                  <a:srgbClr val="4D4D4D"/>
                </a:solidFill>
                <a:effectLst/>
                <a:latin typeface="-apple-system"/>
              </a:rPr>
              <a:t>特征点法通过</a:t>
            </a:r>
            <a:r>
              <a:rPr lang="zh-CN" altLang="en-US" b="0" i="0" dirty="0">
                <a:solidFill>
                  <a:srgbClr val="E579B6"/>
                </a:solidFill>
                <a:effectLst/>
                <a:latin typeface="-apple-system"/>
              </a:rPr>
              <a:t>最小化重投影误差</a:t>
            </a:r>
            <a:r>
              <a:rPr lang="zh-CN" altLang="en-US" b="0" i="0" dirty="0">
                <a:solidFill>
                  <a:srgbClr val="4D4D4D"/>
                </a:solidFill>
                <a:effectLst/>
                <a:latin typeface="-apple-system"/>
              </a:rPr>
              <a:t>来计算相机位姿与地图点的位置，而直接法则最</a:t>
            </a:r>
            <a:r>
              <a:rPr lang="zh-CN" altLang="en-US" b="0" i="0" dirty="0">
                <a:solidFill>
                  <a:srgbClr val="86CA5E"/>
                </a:solidFill>
                <a:effectLst/>
                <a:latin typeface="-apple-system"/>
              </a:rPr>
              <a:t>小化光度误差</a:t>
            </a:r>
            <a:r>
              <a:rPr lang="zh-CN" altLang="en-US" b="0" i="0" dirty="0">
                <a:solidFill>
                  <a:srgbClr val="4D4D4D"/>
                </a:solidFill>
                <a:effectLst/>
                <a:latin typeface="-apple-system"/>
              </a:rPr>
              <a:t>（</a:t>
            </a:r>
            <a:r>
              <a:rPr lang="en-US" altLang="zh-CN" b="0" i="0" dirty="0">
                <a:solidFill>
                  <a:srgbClr val="4D4D4D"/>
                </a:solidFill>
                <a:effectLst/>
                <a:latin typeface="-apple-system"/>
              </a:rPr>
              <a:t>photometric error</a:t>
            </a:r>
            <a:r>
              <a:rPr lang="zh-CN" altLang="en-US" b="0" i="0" dirty="0">
                <a:solidFill>
                  <a:srgbClr val="4D4D4D"/>
                </a:solidFill>
                <a:effectLst/>
                <a:latin typeface="-apple-system"/>
              </a:rPr>
              <a:t>）。所谓光度误差是说，最小化的目标函数，通常由图像之间的误差来决定，而非重投影之后的几何误差。</a:t>
            </a:r>
          </a:p>
          <a:p>
            <a:pPr algn="l">
              <a:buFont typeface="Arial" panose="020B0604020202020204" pitchFamily="34" charset="0"/>
              <a:buChar char="•"/>
            </a:pPr>
            <a:r>
              <a:rPr lang="zh-CN" altLang="en-US" b="0" i="0" dirty="0">
                <a:solidFill>
                  <a:srgbClr val="4D4D4D"/>
                </a:solidFill>
                <a:effectLst/>
                <a:latin typeface="-apple-system"/>
              </a:rPr>
              <a:t>直接法将数据关联（</a:t>
            </a:r>
            <a:r>
              <a:rPr lang="en-US" altLang="zh-CN" b="0" i="0" dirty="0">
                <a:solidFill>
                  <a:srgbClr val="4D4D4D"/>
                </a:solidFill>
                <a:effectLst/>
                <a:latin typeface="-apple-system"/>
              </a:rPr>
              <a:t>data association</a:t>
            </a:r>
            <a:r>
              <a:rPr lang="zh-CN" altLang="en-US" b="0" i="0" dirty="0">
                <a:solidFill>
                  <a:srgbClr val="4D4D4D"/>
                </a:solidFill>
                <a:effectLst/>
                <a:latin typeface="-apple-system"/>
              </a:rPr>
              <a:t>）与位姿估计（</a:t>
            </a:r>
            <a:r>
              <a:rPr lang="en-US" altLang="zh-CN" b="0" i="0" dirty="0">
                <a:solidFill>
                  <a:srgbClr val="4D4D4D"/>
                </a:solidFill>
                <a:effectLst/>
                <a:latin typeface="-apple-system"/>
              </a:rPr>
              <a:t>pose estimation</a:t>
            </a:r>
            <a:r>
              <a:rPr lang="zh-CN" altLang="en-US" b="0" i="0" dirty="0">
                <a:solidFill>
                  <a:srgbClr val="4D4D4D"/>
                </a:solidFill>
                <a:effectLst/>
                <a:latin typeface="-apple-system"/>
              </a:rPr>
              <a:t>）放在了一个</a:t>
            </a:r>
            <a:r>
              <a:rPr lang="zh-CN" altLang="en-US" b="0" i="0" dirty="0">
                <a:solidFill>
                  <a:srgbClr val="F33B45"/>
                </a:solidFill>
                <a:effectLst/>
                <a:latin typeface="-apple-system"/>
              </a:rPr>
              <a:t>统一的非</a:t>
            </a:r>
            <a:r>
              <a:rPr lang="zh-CN" altLang="en-US" b="0" i="0" dirty="0">
                <a:solidFill>
                  <a:srgbClr val="4D4D4D"/>
                </a:solidFill>
                <a:effectLst/>
                <a:latin typeface="-apple-system"/>
              </a:rPr>
              <a:t>线性优化问题中，而特征点法则</a:t>
            </a:r>
            <a:r>
              <a:rPr lang="zh-CN" altLang="en-US" b="0" i="0" dirty="0">
                <a:solidFill>
                  <a:srgbClr val="F33B45"/>
                </a:solidFill>
                <a:effectLst/>
                <a:latin typeface="-apple-system"/>
              </a:rPr>
              <a:t>分步</a:t>
            </a:r>
            <a:r>
              <a:rPr lang="zh-CN" altLang="en-US" b="0" i="0" dirty="0">
                <a:solidFill>
                  <a:srgbClr val="4D4D4D"/>
                </a:solidFill>
                <a:effectLst/>
                <a:latin typeface="-apple-system"/>
              </a:rPr>
              <a:t>求解，即，先通过匹配特征点求出数据之间关联，再根据关联来估计位姿。这两步通常是独立的，在第二步中，可以通过重投影误差来判断数据关联中的</a:t>
            </a:r>
            <a:r>
              <a:rPr lang="zh-CN" altLang="en-US" b="0" i="0" dirty="0">
                <a:solidFill>
                  <a:srgbClr val="E579B6"/>
                </a:solidFill>
                <a:effectLst/>
                <a:latin typeface="-apple-system"/>
              </a:rPr>
              <a:t>外点</a:t>
            </a:r>
            <a:r>
              <a:rPr lang="zh-CN" altLang="en-US" b="0" i="0" dirty="0">
                <a:solidFill>
                  <a:srgbClr val="4D4D4D"/>
                </a:solidFill>
                <a:effectLst/>
                <a:latin typeface="-apple-system"/>
              </a:rPr>
              <a:t>，也可以用于</a:t>
            </a:r>
            <a:r>
              <a:rPr lang="zh-CN" altLang="en-US" b="0" i="0" dirty="0">
                <a:solidFill>
                  <a:srgbClr val="E579B6"/>
                </a:solidFill>
                <a:effectLst/>
                <a:latin typeface="-apple-system"/>
              </a:rPr>
              <a:t>修正匹配</a:t>
            </a:r>
            <a:r>
              <a:rPr lang="zh-CN" altLang="en-US" b="0" i="0" dirty="0">
                <a:solidFill>
                  <a:srgbClr val="4D4D4D"/>
                </a:solidFill>
                <a:effectLst/>
                <a:latin typeface="-apple-system"/>
              </a:rPr>
              <a:t>结果（例如</a:t>
            </a:r>
            <a:r>
              <a:rPr lang="en-US" altLang="zh-CN" b="0" i="0" dirty="0">
                <a:solidFill>
                  <a:srgbClr val="4D4D4D"/>
                </a:solidFill>
                <a:effectLst/>
                <a:latin typeface="-apple-system"/>
              </a:rPr>
              <a:t>[6]</a:t>
            </a:r>
            <a:r>
              <a:rPr lang="zh-CN" altLang="en-US" b="0" i="0" dirty="0">
                <a:solidFill>
                  <a:srgbClr val="4D4D4D"/>
                </a:solidFill>
                <a:effectLst/>
                <a:latin typeface="-apple-system"/>
              </a:rPr>
              <a:t>中提到的类</a:t>
            </a:r>
            <a:r>
              <a:rPr lang="en-US" altLang="zh-CN" b="0" i="0" dirty="0">
                <a:solidFill>
                  <a:srgbClr val="4D4D4D"/>
                </a:solidFill>
                <a:effectLst/>
                <a:latin typeface="-apple-system"/>
              </a:rPr>
              <a:t>EM</a:t>
            </a:r>
            <a:r>
              <a:rPr lang="zh-CN" altLang="en-US" b="0" i="0" dirty="0">
                <a:solidFill>
                  <a:srgbClr val="4D4D4D"/>
                </a:solidFill>
                <a:effectLst/>
                <a:latin typeface="-apple-system"/>
              </a:rPr>
              <a:t>的方法）。</a:t>
            </a:r>
          </a:p>
          <a:p>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8</a:t>
            </a:fld>
            <a:endParaRPr lang="zh-CN" altLang="en-US"/>
          </a:p>
        </p:txBody>
      </p:sp>
    </p:spTree>
    <p:extLst>
      <p:ext uri="{BB962C8B-B14F-4D97-AF65-F5344CB8AC3E}">
        <p14:creationId xmlns:p14="http://schemas.microsoft.com/office/powerpoint/2010/main" val="3175543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97E7A5-27B4-443E-8B96-3AB8913776E1}" type="slidenum">
              <a:rPr lang="zh-CN" altLang="en-US" smtClean="0"/>
              <a:t>9</a:t>
            </a:fld>
            <a:endParaRPr lang="zh-CN" altLang="en-US"/>
          </a:p>
        </p:txBody>
      </p:sp>
    </p:spTree>
    <p:extLst>
      <p:ext uri="{BB962C8B-B14F-4D97-AF65-F5344CB8AC3E}">
        <p14:creationId xmlns:p14="http://schemas.microsoft.com/office/powerpoint/2010/main" val="4249738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zh-SG" altLang="en-US"/>
          </a:p>
        </p:txBody>
      </p:sp>
      <p:sp>
        <p:nvSpPr>
          <p:cNvPr id="4" name="日期占位符 3"/>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t>‹#›</a:t>
            </a:fld>
            <a:endParaRPr lang="zh-SG"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t>‹#›</a:t>
            </a:fld>
            <a:endParaRPr lang="zh-SG"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SG"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t>‹#›</a:t>
            </a:fld>
            <a:endParaRPr lang="zh-SG"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t>‹#›</a:t>
            </a:fld>
            <a:endParaRPr lang="zh-SG"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SG"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t>‹#›</a:t>
            </a:fld>
            <a:endParaRPr lang="zh-SG" altLang="en-US"/>
          </a:p>
        </p:txBody>
      </p:sp>
      <p:pic>
        <p:nvPicPr>
          <p:cNvPr id="7" name="图片 6"/>
          <p:cNvPicPr>
            <a:picLocks noChangeAspect="1"/>
          </p:cNvPicPr>
          <p:nvPr userDrawn="1"/>
        </p:nvPicPr>
        <p:blipFill rotWithShape="1">
          <a:blip r:embed="rId2"/>
          <a:srcRect l="27101" r="37013"/>
          <a:stretch>
            <a:fillRect/>
          </a:stretch>
        </p:blipFill>
        <p:spPr>
          <a:xfrm>
            <a:off x="1" y="0"/>
            <a:ext cx="3699481" cy="6881740"/>
          </a:xfrm>
          <a:prstGeom prst="rect">
            <a:avLst/>
          </a:prstGeom>
        </p:spPr>
      </p:pic>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5" name="日期占位符 4"/>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t>‹#›</a:t>
            </a:fld>
            <a:endParaRPr lang="zh-SG"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8" name="页脚占位符 7"/>
          <p:cNvSpPr>
            <a:spLocks noGrp="1"/>
          </p:cNvSpPr>
          <p:nvPr>
            <p:ph type="ftr" sz="quarter" idx="11"/>
          </p:nvPr>
        </p:nvSpPr>
        <p:spPr/>
        <p:txBody>
          <a:bodyPr/>
          <a:lstStyle/>
          <a:p>
            <a:endParaRPr lang="zh-SG" altLang="en-US"/>
          </a:p>
        </p:txBody>
      </p:sp>
      <p:sp>
        <p:nvSpPr>
          <p:cNvPr id="9" name="灯片编号占位符 8"/>
          <p:cNvSpPr>
            <a:spLocks noGrp="1"/>
          </p:cNvSpPr>
          <p:nvPr>
            <p:ph type="sldNum" sz="quarter" idx="12"/>
          </p:nvPr>
        </p:nvSpPr>
        <p:spPr/>
        <p:txBody>
          <a:bodyPr/>
          <a:lstStyle/>
          <a:p>
            <a:fld id="{CA6EF82E-59C6-4EB1-9FDA-A1CD8B3E63C7}" type="slidenum">
              <a:rPr lang="zh-SG" altLang="en-US" smtClean="0"/>
              <a:t>‹#›</a:t>
            </a:fld>
            <a:endParaRPr lang="zh-SG" altLang="en-US"/>
          </a:p>
        </p:txBody>
      </p:sp>
      <p:sp>
        <p:nvSpPr>
          <p:cNvPr id="12" name="矩形 11"/>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180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4" name="页脚占位符 3"/>
          <p:cNvSpPr>
            <a:spLocks noGrp="1"/>
          </p:cNvSpPr>
          <p:nvPr>
            <p:ph type="ftr" sz="quarter" idx="11"/>
          </p:nvPr>
        </p:nvSpPr>
        <p:spPr/>
        <p:txBody>
          <a:bodyPr/>
          <a:lstStyle/>
          <a:p>
            <a:endParaRPr lang="zh-SG" altLang="en-US"/>
          </a:p>
        </p:txBody>
      </p:sp>
      <p:sp>
        <p:nvSpPr>
          <p:cNvPr id="5" name="灯片编号占位符 4"/>
          <p:cNvSpPr>
            <a:spLocks noGrp="1"/>
          </p:cNvSpPr>
          <p:nvPr>
            <p:ph type="sldNum" sz="quarter" idx="12"/>
          </p:nvPr>
        </p:nvSpPr>
        <p:spPr/>
        <p:txBody>
          <a:bodyPr/>
          <a:lstStyle/>
          <a:p>
            <a:fld id="{CA6EF82E-59C6-4EB1-9FDA-A1CD8B3E63C7}" type="slidenum">
              <a:rPr lang="zh-SG" altLang="en-US" smtClean="0"/>
              <a:t>‹#›</a:t>
            </a:fld>
            <a:endParaRPr lang="zh-SG" altLang="en-US"/>
          </a:p>
        </p:txBody>
      </p:sp>
      <p:pic>
        <p:nvPicPr>
          <p:cNvPr id="7" name="图片 6"/>
          <p:cNvPicPr>
            <a:picLocks noChangeAspect="1"/>
          </p:cNvPicPr>
          <p:nvPr userDrawn="1"/>
        </p:nvPicPr>
        <p:blipFill>
          <a:blip r:embed="rId2"/>
          <a:stretch>
            <a:fillRect/>
          </a:stretch>
        </p:blipFill>
        <p:spPr>
          <a:xfrm>
            <a:off x="1968405" y="-18363"/>
            <a:ext cx="10328299" cy="6894726"/>
          </a:xfrm>
          <a:prstGeom prst="rect">
            <a:avLst/>
          </a:prstGeom>
        </p:spPr>
      </p:pic>
      <p:sp>
        <p:nvSpPr>
          <p:cNvPr id="8" name="弦形 7"/>
          <p:cNvSpPr/>
          <p:nvPr userDrawn="1"/>
        </p:nvSpPr>
        <p:spPr>
          <a:xfrm rot="12134382">
            <a:off x="-2659627" y="-1705216"/>
            <a:ext cx="10440636" cy="10268431"/>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1800"/>
          </a:p>
        </p:txBody>
      </p:sp>
      <p:sp>
        <p:nvSpPr>
          <p:cNvPr id="9" name="弦形 8"/>
          <p:cNvSpPr/>
          <p:nvPr userDrawn="1"/>
        </p:nvSpPr>
        <p:spPr>
          <a:xfrm rot="12134382">
            <a:off x="-2537170" y="-1897056"/>
            <a:ext cx="10756555" cy="10725519"/>
          </a:xfrm>
          <a:prstGeom prst="chor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1800"/>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839" y="2578566"/>
            <a:ext cx="2657611" cy="1700871"/>
          </a:xfrm>
          <a:prstGeom prst="rect">
            <a:avLst/>
          </a:prstGeom>
        </p:spPr>
      </p:pic>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3" name="页脚占位符 2"/>
          <p:cNvSpPr>
            <a:spLocks noGrp="1"/>
          </p:cNvSpPr>
          <p:nvPr>
            <p:ph type="ftr" sz="quarter" idx="11"/>
          </p:nvPr>
        </p:nvSpPr>
        <p:spPr/>
        <p:txBody>
          <a:bodyPr/>
          <a:lstStyle/>
          <a:p>
            <a:endParaRPr lang="zh-SG" altLang="en-US"/>
          </a:p>
        </p:txBody>
      </p:sp>
      <p:sp>
        <p:nvSpPr>
          <p:cNvPr id="4" name="灯片编号占位符 3"/>
          <p:cNvSpPr>
            <a:spLocks noGrp="1"/>
          </p:cNvSpPr>
          <p:nvPr>
            <p:ph type="sldNum" sz="quarter" idx="12"/>
          </p:nvPr>
        </p:nvSpPr>
        <p:spPr/>
        <p:txBody>
          <a:bodyPr/>
          <a:lstStyle/>
          <a:p>
            <a:fld id="{CA6EF82E-59C6-4EB1-9FDA-A1CD8B3E63C7}" type="slidenum">
              <a:rPr lang="zh-SG" altLang="en-US" smtClean="0"/>
              <a:t>‹#›</a:t>
            </a:fld>
            <a:endParaRPr lang="zh-SG" altLang="en-US"/>
          </a:p>
        </p:txBody>
      </p:sp>
      <p:sp>
        <p:nvSpPr>
          <p:cNvPr id="9" name="矩形 8"/>
          <p:cNvSpPr/>
          <p:nvPr userDrawn="1"/>
        </p:nvSpPr>
        <p:spPr>
          <a:xfrm>
            <a:off x="0" y="6582284"/>
            <a:ext cx="12192000" cy="27571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180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t>‹#›</a:t>
            </a:fld>
            <a:endParaRPr lang="zh-SG"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D8DB0837-EB51-4D17-9892-67345477E769}" type="datetimeFigureOut">
              <a:rPr lang="zh-SG" altLang="en-US" smtClean="0"/>
              <a:t>19/12/2021</a:t>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t>‹#›</a:t>
            </a:fld>
            <a:endParaRPr lang="zh-SG" altLang="en-US"/>
          </a:p>
        </p:txBody>
      </p:sp>
      <p:sp>
        <p:nvSpPr>
          <p:cNvPr id="10" name="矩形 9"/>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180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B0837-EB51-4D17-9892-67345477E769}" type="datetimeFigureOut">
              <a:rPr lang="zh-SG" altLang="en-US" smtClean="0"/>
              <a:t>19/12/2021</a:t>
            </a:fld>
            <a:endParaRPr lang="zh-SG"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6EF82E-59C6-4EB1-9FDA-A1CD8B3E63C7}" type="slidenum">
              <a:rPr lang="zh-SG" altLang="en-US" smtClean="0"/>
              <a:t>‹#›</a:t>
            </a:fld>
            <a:endParaRPr lang="zh-SG"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474651" y="3741364"/>
            <a:ext cx="6742828" cy="1"/>
          </a:xfrm>
          <a:prstGeom prst="line">
            <a:avLst/>
          </a:prstGeom>
          <a:ln w="28575">
            <a:solidFill>
              <a:srgbClr val="3887B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83909" y="2497977"/>
            <a:ext cx="6386840" cy="1200329"/>
          </a:xfrm>
          <a:prstGeom prst="rect">
            <a:avLst/>
          </a:prstGeom>
          <a:noFill/>
        </p:spPr>
        <p:txBody>
          <a:bodyPr wrap="square" rtlCol="0">
            <a:spAutoFit/>
          </a:bodyPr>
          <a:lstStyle/>
          <a:p>
            <a:r>
              <a:rPr lang="en-US" altLang="zh-SG" sz="4000" dirty="0">
                <a:latin typeface="+mj-lt"/>
                <a:ea typeface="黑体" panose="02010609060101010101" pitchFamily="49" charset="-122"/>
              </a:rPr>
              <a:t>C</a:t>
            </a:r>
            <a:r>
              <a:rPr lang="en-US" altLang="zh-CN" sz="4000" dirty="0">
                <a:latin typeface="+mj-lt"/>
                <a:ea typeface="黑体" panose="02010609060101010101" pitchFamily="49" charset="-122"/>
              </a:rPr>
              <a:t>ancer ——</a:t>
            </a:r>
            <a:endParaRPr lang="zh-SG" altLang="en-US" sz="4000" dirty="0">
              <a:latin typeface="+mj-lt"/>
              <a:ea typeface="黑体" panose="02010609060101010101" pitchFamily="49" charset="-122"/>
            </a:endParaRPr>
          </a:p>
          <a:p>
            <a:pPr algn="r"/>
            <a:r>
              <a:rPr lang="en-US" altLang="zh-CN" sz="3200" dirty="0">
                <a:latin typeface="+mj-lt"/>
                <a:ea typeface="黑体" panose="02010609060101010101" pitchFamily="49" charset="-122"/>
              </a:rPr>
              <a:t>The Emperor of All Maladies</a:t>
            </a:r>
            <a:endParaRPr lang="en-US" altLang="zh-CN" sz="4000" dirty="0">
              <a:latin typeface="+mj-lt"/>
              <a:ea typeface="黑体" panose="02010609060101010101" pitchFamily="49" charset="-122"/>
            </a:endParaRPr>
          </a:p>
        </p:txBody>
      </p:sp>
      <p:sp>
        <p:nvSpPr>
          <p:cNvPr id="10" name="文本框 9"/>
          <p:cNvSpPr txBox="1"/>
          <p:nvPr/>
        </p:nvSpPr>
        <p:spPr>
          <a:xfrm>
            <a:off x="397870" y="3827477"/>
            <a:ext cx="7022033" cy="1687963"/>
          </a:xfrm>
          <a:prstGeom prst="rect">
            <a:avLst/>
          </a:prstGeom>
          <a:noFill/>
        </p:spPr>
        <p:txBody>
          <a:bodyPr wrap="square" rtlCol="0">
            <a:spAutoFit/>
          </a:bodyPr>
          <a:lstStyle/>
          <a:p>
            <a:pPr>
              <a:lnSpc>
                <a:spcPct val="150000"/>
              </a:lnSpc>
            </a:pPr>
            <a:r>
              <a:rPr lang="en-US" altLang="zh-CN" sz="2400" dirty="0">
                <a:ea typeface="楷体" panose="02010609060101010101" pitchFamily="49" charset="-122"/>
              </a:rPr>
              <a:t>Group Number : 16</a:t>
            </a:r>
          </a:p>
          <a:p>
            <a:pPr>
              <a:lnSpc>
                <a:spcPct val="150000"/>
              </a:lnSpc>
            </a:pPr>
            <a:r>
              <a:rPr lang="en-US" altLang="zh-CN" sz="2400" dirty="0">
                <a:ea typeface="楷体" panose="02010609060101010101" pitchFamily="49" charset="-122"/>
              </a:rPr>
              <a:t>Group Member : </a:t>
            </a:r>
            <a:r>
              <a:rPr lang="zh-CN" altLang="en-US" sz="2400" dirty="0">
                <a:ea typeface="楷体" panose="02010609060101010101" pitchFamily="49" charset="-122"/>
              </a:rPr>
              <a:t>王昊文 李岱峰</a:t>
            </a:r>
            <a:endParaRPr lang="en-US" altLang="zh-CN" sz="2400" dirty="0">
              <a:ea typeface="楷体" panose="02010609060101010101" pitchFamily="49" charset="-122"/>
            </a:endParaRPr>
          </a:p>
          <a:p>
            <a:pPr>
              <a:lnSpc>
                <a:spcPct val="150000"/>
              </a:lnSpc>
            </a:pPr>
            <a:r>
              <a:rPr lang="en-US" altLang="zh-CN" sz="2400" dirty="0">
                <a:ea typeface="楷体" panose="02010609060101010101" pitchFamily="49" charset="-122"/>
              </a:rPr>
              <a:t>Student ID:      12132647 12132668</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C13F2E-E81E-4C0D-85D7-24A21BB9D8A0}"/>
              </a:ext>
            </a:extLst>
          </p:cNvPr>
          <p:cNvSpPr txBox="1"/>
          <p:nvPr/>
        </p:nvSpPr>
        <p:spPr>
          <a:xfrm>
            <a:off x="45710" y="443660"/>
            <a:ext cx="12347793" cy="5658280"/>
          </a:xfrm>
          <a:prstGeom prst="rect">
            <a:avLst/>
          </a:prstGeom>
          <a:noFill/>
        </p:spPr>
        <p:txBody>
          <a:bodyPr wrap="square">
            <a:spAutoFit/>
          </a:bodyPr>
          <a:lstStyle/>
          <a:p>
            <a:pPr algn="ctr">
              <a:lnSpc>
                <a:spcPct val="150000"/>
              </a:lnSpc>
            </a:pPr>
            <a:r>
              <a:rPr lang="en-US" altLang="zh-CN" sz="2800" b="1" dirty="0"/>
              <a:t>Benchmarks</a:t>
            </a:r>
          </a:p>
          <a:p>
            <a:pPr marL="342900" indent="-342900">
              <a:lnSpc>
                <a:spcPct val="150000"/>
              </a:lnSpc>
              <a:buFont typeface="Wingdings" panose="05000000000000000000" pitchFamily="2" charset="2"/>
              <a:buChar char="p"/>
            </a:pPr>
            <a:r>
              <a:rPr lang="en-US" altLang="zh-CN" sz="2400" dirty="0"/>
              <a:t>TUM-Mono</a:t>
            </a:r>
          </a:p>
          <a:p>
            <a:pPr marL="800100" lvl="1" indent="-342900">
              <a:lnSpc>
                <a:spcPct val="150000"/>
              </a:lnSpc>
              <a:buFont typeface="Wingdings" panose="05000000000000000000" pitchFamily="2" charset="2"/>
              <a:buChar char="Ø"/>
            </a:pPr>
            <a:r>
              <a:rPr lang="en-US" altLang="zh-CN" sz="2400" dirty="0"/>
              <a:t>Including 50 indoor and outdoor sequences;</a:t>
            </a:r>
          </a:p>
          <a:p>
            <a:pPr marL="800100" lvl="1" indent="-342900">
              <a:lnSpc>
                <a:spcPct val="150000"/>
              </a:lnSpc>
              <a:buFont typeface="Wingdings" panose="05000000000000000000" pitchFamily="2" charset="2"/>
              <a:buChar char="Ø"/>
            </a:pPr>
            <a:r>
              <a:rPr lang="en-US" altLang="zh-CN" sz="2400" dirty="0"/>
              <a:t>All sequences are </a:t>
            </a:r>
            <a:r>
              <a:rPr lang="en-US" altLang="zh-CN" sz="2400" dirty="0">
                <a:solidFill>
                  <a:srgbClr val="FF0000"/>
                </a:solidFill>
              </a:rPr>
              <a:t>photometrically calibrated </a:t>
            </a:r>
            <a:r>
              <a:rPr lang="en-US" altLang="zh-CN" sz="2400" dirty="0"/>
              <a:t>and provide exposure times for each frame; </a:t>
            </a:r>
          </a:p>
          <a:p>
            <a:pPr marL="800100" lvl="1" indent="-342900">
              <a:lnSpc>
                <a:spcPct val="150000"/>
              </a:lnSpc>
              <a:buFont typeface="Wingdings" panose="05000000000000000000" pitchFamily="2" charset="2"/>
              <a:buChar char="Ø"/>
            </a:pPr>
            <a:r>
              <a:rPr lang="en-US" altLang="zh-CN" sz="2400" dirty="0"/>
              <a:t>Evaluating a tracking accuracy via an </a:t>
            </a:r>
            <a:r>
              <a:rPr lang="en-US" altLang="zh-CN" sz="2400" dirty="0">
                <a:solidFill>
                  <a:srgbClr val="FF0000"/>
                </a:solidFill>
              </a:rPr>
              <a:t>accumulated drift </a:t>
            </a:r>
            <a:r>
              <a:rPr lang="en-US" altLang="zh-CN" sz="2400" dirty="0"/>
              <a:t>and a reliably benchmark direct methods.</a:t>
            </a:r>
          </a:p>
          <a:p>
            <a:pPr marL="342900" indent="-342900">
              <a:lnSpc>
                <a:spcPct val="150000"/>
              </a:lnSpc>
              <a:buFont typeface="Wingdings" panose="05000000000000000000" pitchFamily="2" charset="2"/>
              <a:buChar char="p"/>
            </a:pPr>
            <a:r>
              <a:rPr lang="en-US" altLang="zh-CN" sz="2400" dirty="0" err="1"/>
              <a:t>Kitti</a:t>
            </a:r>
            <a:r>
              <a:rPr lang="en-US" altLang="zh-CN" sz="2400" dirty="0"/>
              <a:t> Odometry Dataset</a:t>
            </a:r>
          </a:p>
          <a:p>
            <a:pPr marL="800100" lvl="1" indent="-342900">
              <a:lnSpc>
                <a:spcPct val="150000"/>
              </a:lnSpc>
              <a:buFont typeface="Wingdings" panose="05000000000000000000" pitchFamily="2" charset="2"/>
              <a:buChar char="Ø"/>
            </a:pPr>
            <a:r>
              <a:rPr lang="en-US" altLang="zh-CN" sz="2400" dirty="0">
                <a:solidFill>
                  <a:srgbClr val="FF0000"/>
                </a:solidFill>
              </a:rPr>
              <a:t>Large - scale scenarios </a:t>
            </a:r>
            <a:r>
              <a:rPr lang="en-US" altLang="zh-CN" sz="2400" dirty="0"/>
              <a:t>make the monocular VO system suffer </a:t>
            </a:r>
            <a:r>
              <a:rPr lang="en-US" altLang="zh-CN" sz="2400" dirty="0">
                <a:solidFill>
                  <a:srgbClr val="FF0000"/>
                </a:solidFill>
              </a:rPr>
              <a:t>severe accumulated drift</a:t>
            </a:r>
            <a:r>
              <a:rPr lang="en-US" altLang="zh-CN" sz="2400" dirty="0"/>
              <a:t>.</a:t>
            </a:r>
          </a:p>
          <a:p>
            <a:pPr marL="800100" lvl="1" indent="-342900">
              <a:lnSpc>
                <a:spcPct val="150000"/>
              </a:lnSpc>
              <a:buFont typeface="Wingdings" panose="05000000000000000000" pitchFamily="2" charset="2"/>
              <a:buChar char="Ø"/>
            </a:pPr>
            <a:r>
              <a:rPr lang="en-US" altLang="zh-CN" sz="2400" dirty="0"/>
              <a:t>To see the potential of these monocular method after the integration of the loop closure functionality.</a:t>
            </a:r>
          </a:p>
        </p:txBody>
      </p:sp>
    </p:spTree>
    <p:extLst>
      <p:ext uri="{BB962C8B-B14F-4D97-AF65-F5344CB8AC3E}">
        <p14:creationId xmlns:p14="http://schemas.microsoft.com/office/powerpoint/2010/main" val="10752014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C13F2E-E81E-4C0D-85D7-24A21BB9D8A0}"/>
              </a:ext>
            </a:extLst>
          </p:cNvPr>
          <p:cNvSpPr txBox="1"/>
          <p:nvPr/>
        </p:nvSpPr>
        <p:spPr>
          <a:xfrm>
            <a:off x="-77899" y="538444"/>
            <a:ext cx="12347793" cy="1226298"/>
          </a:xfrm>
          <a:prstGeom prst="rect">
            <a:avLst/>
          </a:prstGeom>
          <a:noFill/>
        </p:spPr>
        <p:txBody>
          <a:bodyPr wrap="square">
            <a:spAutoFit/>
          </a:bodyPr>
          <a:lstStyle/>
          <a:p>
            <a:pPr algn="ctr">
              <a:lnSpc>
                <a:spcPct val="150000"/>
              </a:lnSpc>
            </a:pPr>
            <a:r>
              <a:rPr lang="en-US" altLang="zh-CN" sz="2800" b="1" dirty="0"/>
              <a:t>Existing Findings -- Cumulative error graphs (TUM)</a:t>
            </a:r>
          </a:p>
          <a:p>
            <a:pPr>
              <a:lnSpc>
                <a:spcPct val="150000"/>
              </a:lnSpc>
            </a:pPr>
            <a:endParaRPr lang="en-US" altLang="zh-CN" sz="2400" dirty="0"/>
          </a:p>
        </p:txBody>
      </p:sp>
      <p:grpSp>
        <p:nvGrpSpPr>
          <p:cNvPr id="5" name="组合 4">
            <a:extLst>
              <a:ext uri="{FF2B5EF4-FFF2-40B4-BE49-F238E27FC236}">
                <a16:creationId xmlns:a16="http://schemas.microsoft.com/office/drawing/2014/main" id="{3273D9F5-C8D8-4347-95A9-2A32090C64B5}"/>
              </a:ext>
            </a:extLst>
          </p:cNvPr>
          <p:cNvGrpSpPr/>
          <p:nvPr/>
        </p:nvGrpSpPr>
        <p:grpSpPr>
          <a:xfrm>
            <a:off x="236346" y="1151593"/>
            <a:ext cx="11530262" cy="5321412"/>
            <a:chOff x="236745" y="1254933"/>
            <a:chExt cx="11530262" cy="5321412"/>
          </a:xfrm>
        </p:grpSpPr>
        <p:pic>
          <p:nvPicPr>
            <p:cNvPr id="3" name="图片 2">
              <a:extLst>
                <a:ext uri="{FF2B5EF4-FFF2-40B4-BE49-F238E27FC236}">
                  <a16:creationId xmlns:a16="http://schemas.microsoft.com/office/drawing/2014/main" id="{9C0B096D-BAFD-48F6-AA27-16ACD3924CE3}"/>
                </a:ext>
              </a:extLst>
            </p:cNvPr>
            <p:cNvPicPr>
              <a:picLocks noChangeAspect="1"/>
            </p:cNvPicPr>
            <p:nvPr/>
          </p:nvPicPr>
          <p:blipFill rotWithShape="1">
            <a:blip r:embed="rId3"/>
            <a:srcRect b="2913"/>
            <a:stretch/>
          </p:blipFill>
          <p:spPr>
            <a:xfrm>
              <a:off x="236745" y="1254933"/>
              <a:ext cx="11455799" cy="4446746"/>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6FCEFB2-39C4-4771-83BD-2C51BF6A17A1}"/>
                    </a:ext>
                  </a:extLst>
                </p:cNvPr>
                <p:cNvSpPr txBox="1"/>
                <p:nvPr/>
              </p:nvSpPr>
              <p:spPr>
                <a:xfrm>
                  <a:off x="426190" y="5651540"/>
                  <a:ext cx="11340817" cy="924805"/>
                </a:xfrm>
                <a:prstGeom prst="rect">
                  <a:avLst/>
                </a:prstGeom>
                <a:noFill/>
              </p:spPr>
              <p:txBody>
                <a:bodyPr wrap="square" rtlCol="0">
                  <a:spAutoFit/>
                </a:bodyPr>
                <a:lstStyle/>
                <a:p>
                  <a:pPr algn="ctr">
                    <a:lnSpc>
                      <a:spcPct val="150000"/>
                    </a:lnSpc>
                  </a:pPr>
                  <a:r>
                    <a:rPr lang="en-US" altLang="zh-CN" dirty="0"/>
                    <a:t>Fig. Accumulated translational (</a:t>
                  </a:r>
                  <a14:m>
                    <m:oMath xmlns:m="http://schemas.openxmlformats.org/officeDocument/2006/math">
                      <m:sSub>
                        <m:sSubPr>
                          <m:ctrlPr>
                            <a:rPr lang="en-US" altLang="zh-CN" i="1" smtClean="0"/>
                          </m:ctrlPr>
                        </m:sSubPr>
                        <m:e>
                          <m:r>
                            <a:rPr lang="en-US" altLang="zh-CN" b="0" i="1" smtClean="0"/>
                            <m:t>𝑒</m:t>
                          </m:r>
                        </m:e>
                        <m:sub>
                          <m:r>
                            <a:rPr lang="en-US" altLang="zh-CN" b="0" i="1" smtClean="0"/>
                            <m:t>𝑡</m:t>
                          </m:r>
                        </m:sub>
                      </m:sSub>
                    </m:oMath>
                  </a14:m>
                  <a:r>
                    <a:rPr lang="en-US" altLang="zh-CN" dirty="0"/>
                    <a:t>,m), rotational (</a:t>
                  </a:r>
                  <a14:m>
                    <m:oMath xmlns:m="http://schemas.openxmlformats.org/officeDocument/2006/math">
                      <m:sSub>
                        <m:sSubPr>
                          <m:ctrlPr>
                            <a:rPr lang="en-US" altLang="zh-CN" i="1"/>
                          </m:ctrlPr>
                        </m:sSubPr>
                        <m:e>
                          <m:r>
                            <a:rPr lang="en-US" altLang="zh-CN" i="1"/>
                            <m:t>𝑒</m:t>
                          </m:r>
                        </m:e>
                        <m:sub>
                          <m:r>
                            <a:rPr lang="en-US" altLang="zh-CN" b="0" i="1" smtClean="0"/>
                            <m:t>𝑟</m:t>
                          </m:r>
                        </m:sub>
                      </m:sSub>
                    </m:oMath>
                  </a14:m>
                  <a:r>
                    <a:rPr lang="en-US" altLang="zh-CN" dirty="0"/>
                    <a:t>,m),  and scale (</a:t>
                  </a:r>
                  <a14:m>
                    <m:oMath xmlns:m="http://schemas.openxmlformats.org/officeDocument/2006/math">
                      <m:sSub>
                        <m:sSubPr>
                          <m:ctrlPr>
                            <a:rPr lang="en-US" altLang="zh-CN" i="1"/>
                          </m:ctrlPr>
                        </m:sSubPr>
                        <m:e>
                          <m:r>
                            <a:rPr lang="en-US" altLang="zh-CN" i="1"/>
                            <m:t>𝑒</m:t>
                          </m:r>
                        </m:e>
                        <m:sub>
                          <m:r>
                            <a:rPr lang="en-US" altLang="zh-CN" b="0" i="1" smtClean="0"/>
                            <m:t>𝑠</m:t>
                          </m:r>
                        </m:sub>
                      </m:sSub>
                      <m:r>
                        <a:rPr lang="en-US" altLang="zh-CN" b="0" i="1" smtClean="0"/>
                        <m:t>′</m:t>
                      </m:r>
                    </m:oMath>
                  </a14:m>
                  <a:r>
                    <a:rPr lang="en-US" altLang="zh-CN" dirty="0"/>
                    <a:t>,m) drifts along with the start and end segments RMSE (</a:t>
                  </a:r>
                  <a14:m>
                    <m:oMath xmlns:m="http://schemas.openxmlformats.org/officeDocument/2006/math">
                      <m:sSub>
                        <m:sSubPr>
                          <m:ctrlPr>
                            <a:rPr lang="en-US" altLang="zh-CN" i="1"/>
                          </m:ctrlPr>
                        </m:sSubPr>
                        <m:e>
                          <m:r>
                            <a:rPr lang="en-US" altLang="zh-CN" i="1"/>
                            <m:t>𝑒</m:t>
                          </m:r>
                        </m:e>
                        <m:sub>
                          <m:r>
                            <a:rPr lang="en-US" altLang="zh-CN" b="0" i="1" smtClean="0"/>
                            <m:t>𝑎𝑙𝑖𝑔𝑛</m:t>
                          </m:r>
                        </m:sub>
                      </m:sSub>
                    </m:oMath>
                  </a14:m>
                  <a:r>
                    <a:rPr lang="en-US" altLang="zh-CN" dirty="0"/>
                    <a:t>,m), </a:t>
                  </a:r>
                  <a:endParaRPr lang="zh-CN" altLang="en-US" dirty="0"/>
                </a:p>
              </p:txBody>
            </p:sp>
          </mc:Choice>
          <mc:Fallback>
            <p:sp>
              <p:nvSpPr>
                <p:cNvPr id="4" name="文本框 3">
                  <a:extLst>
                    <a:ext uri="{FF2B5EF4-FFF2-40B4-BE49-F238E27FC236}">
                      <a16:creationId xmlns:a16="http://schemas.microsoft.com/office/drawing/2014/main" id="{86FCEFB2-39C4-4771-83BD-2C51BF6A17A1}"/>
                    </a:ext>
                  </a:extLst>
                </p:cNvPr>
                <p:cNvSpPr txBox="1">
                  <a:spLocks noRot="1" noChangeAspect="1" noMove="1" noResize="1" noEditPoints="1" noAdjustHandles="1" noChangeArrowheads="1" noChangeShapeType="1" noTextEdit="1"/>
                </p:cNvSpPr>
                <p:nvPr/>
              </p:nvSpPr>
              <p:spPr>
                <a:xfrm>
                  <a:off x="426190" y="5651540"/>
                  <a:ext cx="11340817" cy="924805"/>
                </a:xfrm>
                <a:prstGeom prst="rect">
                  <a:avLst/>
                </a:prstGeom>
                <a:blipFill>
                  <a:blip r:embed="rId4"/>
                  <a:stretch>
                    <a:fillRect b="-657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4266011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C13F2E-E81E-4C0D-85D7-24A21BB9D8A0}"/>
              </a:ext>
            </a:extLst>
          </p:cNvPr>
          <p:cNvSpPr txBox="1"/>
          <p:nvPr/>
        </p:nvSpPr>
        <p:spPr>
          <a:xfrm>
            <a:off x="-77897" y="492511"/>
            <a:ext cx="12347793" cy="1226298"/>
          </a:xfrm>
          <a:prstGeom prst="rect">
            <a:avLst/>
          </a:prstGeom>
          <a:noFill/>
        </p:spPr>
        <p:txBody>
          <a:bodyPr wrap="square">
            <a:spAutoFit/>
          </a:bodyPr>
          <a:lstStyle/>
          <a:p>
            <a:pPr algn="ctr">
              <a:lnSpc>
                <a:spcPct val="150000"/>
              </a:lnSpc>
            </a:pPr>
            <a:r>
              <a:rPr lang="en-US" altLang="zh-CN" sz="2800" b="1" dirty="0"/>
              <a:t>Existing Conclusions</a:t>
            </a:r>
          </a:p>
          <a:p>
            <a:pPr>
              <a:lnSpc>
                <a:spcPct val="150000"/>
              </a:lnSpc>
            </a:pPr>
            <a:endParaRPr lang="en-US" altLang="zh-CN" sz="2400" dirty="0"/>
          </a:p>
        </p:txBody>
      </p:sp>
      <p:sp>
        <p:nvSpPr>
          <p:cNvPr id="18" name="文本框 17">
            <a:extLst>
              <a:ext uri="{FF2B5EF4-FFF2-40B4-BE49-F238E27FC236}">
                <a16:creationId xmlns:a16="http://schemas.microsoft.com/office/drawing/2014/main" id="{BAD0AE58-7005-46AB-A868-7524C9DCF935}"/>
              </a:ext>
            </a:extLst>
          </p:cNvPr>
          <p:cNvSpPr txBox="1"/>
          <p:nvPr/>
        </p:nvSpPr>
        <p:spPr>
          <a:xfrm>
            <a:off x="614837" y="1151593"/>
            <a:ext cx="10944372" cy="4339650"/>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altLang="zh-CN" sz="2400" dirty="0"/>
              <a:t>Engel et al. concluded that almost all of the </a:t>
            </a:r>
            <a:r>
              <a:rPr lang="en-US" altLang="zh-CN" sz="2400" dirty="0">
                <a:solidFill>
                  <a:srgbClr val="FF0000"/>
                </a:solidFill>
              </a:rPr>
              <a:t>alignment errors </a:t>
            </a:r>
            <a:r>
              <a:rPr lang="en-US" altLang="zh-CN" sz="2400" dirty="0"/>
              <a:t>originate not from the noise in the </a:t>
            </a:r>
            <a:r>
              <a:rPr lang="en-US" altLang="zh-CN" sz="2400" dirty="0" err="1"/>
              <a:t>groundtruth</a:t>
            </a:r>
            <a:r>
              <a:rPr lang="en-US" altLang="zh-CN" sz="2400" dirty="0"/>
              <a:t>, but from the </a:t>
            </a:r>
            <a:r>
              <a:rPr lang="en-US" altLang="zh-CN" sz="2400" dirty="0">
                <a:solidFill>
                  <a:srgbClr val="FF0000"/>
                </a:solidFill>
              </a:rPr>
              <a:t>accumulated drift.</a:t>
            </a:r>
          </a:p>
          <a:p>
            <a:pPr marL="342900" indent="-342900" algn="just">
              <a:lnSpc>
                <a:spcPct val="150000"/>
              </a:lnSpc>
              <a:buFont typeface="Wingdings" panose="05000000000000000000" pitchFamily="2" charset="2"/>
              <a:buChar char="Ø"/>
            </a:pPr>
            <a:r>
              <a:rPr lang="en-US" altLang="zh-CN" sz="2400" dirty="0"/>
              <a:t>The experiments demonstrated that </a:t>
            </a:r>
            <a:r>
              <a:rPr lang="en-US" altLang="zh-CN" sz="2400" dirty="0">
                <a:solidFill>
                  <a:srgbClr val="FF0000"/>
                </a:solidFill>
              </a:rPr>
              <a:t>direct methods </a:t>
            </a:r>
            <a:r>
              <a:rPr lang="en-US" altLang="zh-CN" sz="2400" dirty="0"/>
              <a:t>provide outstanding results comparing to the </a:t>
            </a:r>
            <a:r>
              <a:rPr lang="en-US" altLang="zh-CN" sz="2400" dirty="0">
                <a:solidFill>
                  <a:srgbClr val="FF0000"/>
                </a:solidFill>
              </a:rPr>
              <a:t>feature-based ones </a:t>
            </a:r>
            <a:endParaRPr lang="en-US" altLang="zh-CN" sz="2400" dirty="0"/>
          </a:p>
          <a:p>
            <a:pPr marL="342900" indent="-342900" algn="just">
              <a:lnSpc>
                <a:spcPct val="150000"/>
              </a:lnSpc>
              <a:buFont typeface="Wingdings" panose="05000000000000000000" pitchFamily="2" charset="2"/>
              <a:buChar char="Ø"/>
            </a:pPr>
            <a:r>
              <a:rPr lang="en-US" altLang="zh-CN" sz="2400" dirty="0"/>
              <a:t>The TUM-Mono dataset is designed especially for direct methods benchmark purposes, providing </a:t>
            </a:r>
            <a:r>
              <a:rPr lang="en-US" altLang="zh-CN" sz="2400" dirty="0">
                <a:solidFill>
                  <a:srgbClr val="FF0000"/>
                </a:solidFill>
              </a:rPr>
              <a:t>full photometric data </a:t>
            </a:r>
            <a:r>
              <a:rPr lang="en-US" altLang="zh-CN" sz="2400" dirty="0"/>
              <a:t>for each frame, which greatly improves the accuracy of such methods. </a:t>
            </a:r>
            <a:endParaRPr lang="en-US" altLang="zh-CN" sz="2400" dirty="0">
              <a:solidFill>
                <a:srgbClr val="FF0000"/>
              </a:solidFill>
            </a:endParaRPr>
          </a:p>
          <a:p>
            <a:pPr marL="342900" indent="-342900" algn="just">
              <a:buFont typeface="Wingdings" panose="05000000000000000000" pitchFamily="2" charset="2"/>
              <a:buChar char="Ø"/>
            </a:pPr>
            <a:endParaRPr lang="zh-CN" altLang="en-US" sz="2400" dirty="0">
              <a:solidFill>
                <a:srgbClr val="FF0000"/>
              </a:solidFill>
            </a:endParaRPr>
          </a:p>
        </p:txBody>
      </p:sp>
      <p:sp>
        <p:nvSpPr>
          <p:cNvPr id="20" name="文本框 19">
            <a:extLst>
              <a:ext uri="{FF2B5EF4-FFF2-40B4-BE49-F238E27FC236}">
                <a16:creationId xmlns:a16="http://schemas.microsoft.com/office/drawing/2014/main" id="{E26D29FC-9D11-49B6-9109-0CB8F8CD9099}"/>
              </a:ext>
            </a:extLst>
          </p:cNvPr>
          <p:cNvSpPr txBox="1"/>
          <p:nvPr/>
        </p:nvSpPr>
        <p:spPr>
          <a:xfrm>
            <a:off x="434804" y="5804206"/>
            <a:ext cx="11322389" cy="830997"/>
          </a:xfrm>
          <a:prstGeom prst="rect">
            <a:avLst/>
          </a:prstGeom>
          <a:noFill/>
        </p:spPr>
        <p:txBody>
          <a:bodyPr wrap="square">
            <a:spAutoFit/>
          </a:bodyPr>
          <a:lstStyle/>
          <a:p>
            <a:pPr algn="just"/>
            <a:r>
              <a:rPr lang="en-US" altLang="zh-CN" sz="1600" b="0" i="0" dirty="0" err="1">
                <a:solidFill>
                  <a:srgbClr val="222222"/>
                </a:solidFill>
                <a:effectLst/>
              </a:rPr>
              <a:t>Mingachev</a:t>
            </a:r>
            <a:r>
              <a:rPr lang="en-US" altLang="zh-CN" sz="1600" b="0" i="0" dirty="0">
                <a:solidFill>
                  <a:srgbClr val="222222"/>
                </a:solidFill>
                <a:effectLst/>
              </a:rPr>
              <a:t>, E., </a:t>
            </a:r>
            <a:r>
              <a:rPr lang="en-US" altLang="zh-CN" sz="1600" b="0" i="0" dirty="0" err="1">
                <a:solidFill>
                  <a:srgbClr val="222222"/>
                </a:solidFill>
                <a:effectLst/>
              </a:rPr>
              <a:t>Lavrenov</a:t>
            </a:r>
            <a:r>
              <a:rPr lang="en-US" altLang="zh-CN" sz="1600" b="0" i="0" dirty="0">
                <a:solidFill>
                  <a:srgbClr val="222222"/>
                </a:solidFill>
                <a:effectLst/>
              </a:rPr>
              <a:t>, R., </a:t>
            </a:r>
            <a:r>
              <a:rPr lang="en-US" altLang="zh-CN" sz="1600" b="0" i="0" dirty="0" err="1">
                <a:solidFill>
                  <a:srgbClr val="222222"/>
                </a:solidFill>
                <a:effectLst/>
              </a:rPr>
              <a:t>Tsoy</a:t>
            </a:r>
            <a:r>
              <a:rPr lang="en-US" altLang="zh-CN" sz="1600" b="0" i="0" dirty="0">
                <a:solidFill>
                  <a:srgbClr val="222222"/>
                </a:solidFill>
                <a:effectLst/>
              </a:rPr>
              <a:t>, T., </a:t>
            </a:r>
            <a:r>
              <a:rPr lang="en-US" altLang="zh-CN" sz="1600" b="0" i="0" dirty="0" err="1">
                <a:solidFill>
                  <a:srgbClr val="222222"/>
                </a:solidFill>
                <a:effectLst/>
              </a:rPr>
              <a:t>Matsuno</a:t>
            </a:r>
            <a:r>
              <a:rPr lang="en-US" altLang="zh-CN" sz="1600" b="0" i="0" dirty="0">
                <a:solidFill>
                  <a:srgbClr val="222222"/>
                </a:solidFill>
                <a:effectLst/>
              </a:rPr>
              <a:t>, F., </a:t>
            </a:r>
            <a:r>
              <a:rPr lang="en-US" altLang="zh-CN" sz="1600" b="0" i="0" dirty="0" err="1">
                <a:solidFill>
                  <a:srgbClr val="222222"/>
                </a:solidFill>
                <a:effectLst/>
              </a:rPr>
              <a:t>Svinin</a:t>
            </a:r>
            <a:r>
              <a:rPr lang="en-US" altLang="zh-CN" sz="1600" b="0" i="0" dirty="0">
                <a:solidFill>
                  <a:srgbClr val="222222"/>
                </a:solidFill>
                <a:effectLst/>
              </a:rPr>
              <a:t>, M., </a:t>
            </a:r>
            <a:r>
              <a:rPr lang="en-US" altLang="zh-CN" sz="1600" b="0" i="0" dirty="0" err="1">
                <a:solidFill>
                  <a:srgbClr val="222222"/>
                </a:solidFill>
                <a:effectLst/>
              </a:rPr>
              <a:t>Suthakorn</a:t>
            </a:r>
            <a:r>
              <a:rPr lang="en-US" altLang="zh-CN" sz="1600" b="0" i="0" dirty="0">
                <a:solidFill>
                  <a:srgbClr val="222222"/>
                </a:solidFill>
                <a:effectLst/>
              </a:rPr>
              <a:t>, J., &amp; </a:t>
            </a:r>
            <a:r>
              <a:rPr lang="en-US" altLang="zh-CN" sz="1600" b="0" i="0" dirty="0" err="1">
                <a:solidFill>
                  <a:srgbClr val="222222"/>
                </a:solidFill>
                <a:effectLst/>
              </a:rPr>
              <a:t>Magid</a:t>
            </a:r>
            <a:r>
              <a:rPr lang="en-US" altLang="zh-CN" sz="1600" b="0" i="0" dirty="0">
                <a:solidFill>
                  <a:srgbClr val="222222"/>
                </a:solidFill>
                <a:effectLst/>
              </a:rPr>
              <a:t>, E. (2020, October). Comparison of </a:t>
            </a:r>
            <a:r>
              <a:rPr lang="en-US" altLang="zh-CN" sz="1600" b="0" i="0" dirty="0" err="1">
                <a:solidFill>
                  <a:srgbClr val="222222"/>
                </a:solidFill>
                <a:effectLst/>
              </a:rPr>
              <a:t>ros</a:t>
            </a:r>
            <a:r>
              <a:rPr lang="en-US" altLang="zh-CN" sz="1600" b="0" i="0" dirty="0">
                <a:solidFill>
                  <a:srgbClr val="222222"/>
                </a:solidFill>
                <a:effectLst/>
              </a:rPr>
              <a:t>-based monocular visual slam methods: </a:t>
            </a:r>
            <a:r>
              <a:rPr lang="en-US" altLang="zh-CN" sz="1600" b="0" i="0" dirty="0" err="1">
                <a:solidFill>
                  <a:srgbClr val="222222"/>
                </a:solidFill>
                <a:effectLst/>
              </a:rPr>
              <a:t>Dso</a:t>
            </a:r>
            <a:r>
              <a:rPr lang="en-US" altLang="zh-CN" sz="1600" b="0" i="0" dirty="0">
                <a:solidFill>
                  <a:srgbClr val="222222"/>
                </a:solidFill>
                <a:effectLst/>
              </a:rPr>
              <a:t>, </a:t>
            </a:r>
            <a:r>
              <a:rPr lang="en-US" altLang="zh-CN" sz="1600" b="0" i="0" dirty="0" err="1">
                <a:solidFill>
                  <a:srgbClr val="222222"/>
                </a:solidFill>
                <a:effectLst/>
              </a:rPr>
              <a:t>ldso</a:t>
            </a:r>
            <a:r>
              <a:rPr lang="en-US" altLang="zh-CN" sz="1600" b="0" i="0" dirty="0">
                <a:solidFill>
                  <a:srgbClr val="222222"/>
                </a:solidFill>
                <a:effectLst/>
              </a:rPr>
              <a:t>, orb-slam2 and </a:t>
            </a:r>
            <a:r>
              <a:rPr lang="en-US" altLang="zh-CN" sz="1600" b="0" i="0" dirty="0" err="1">
                <a:solidFill>
                  <a:srgbClr val="222222"/>
                </a:solidFill>
                <a:effectLst/>
              </a:rPr>
              <a:t>dynaslam</a:t>
            </a:r>
            <a:r>
              <a:rPr lang="en-US" altLang="zh-CN" sz="1600" b="0" i="0" dirty="0">
                <a:solidFill>
                  <a:srgbClr val="222222"/>
                </a:solidFill>
                <a:effectLst/>
              </a:rPr>
              <a:t>. In </a:t>
            </a:r>
            <a:r>
              <a:rPr lang="en-US" altLang="zh-CN" sz="1600" b="0" i="1" dirty="0">
                <a:solidFill>
                  <a:srgbClr val="222222"/>
                </a:solidFill>
                <a:effectLst/>
              </a:rPr>
              <a:t>International Conference on Interactive Collaborative Robotics</a:t>
            </a:r>
            <a:r>
              <a:rPr lang="en-US" altLang="zh-CN" sz="1600" b="0" i="0" dirty="0">
                <a:solidFill>
                  <a:srgbClr val="222222"/>
                </a:solidFill>
                <a:effectLst/>
              </a:rPr>
              <a:t> (pp. 222-233). Springer, Cham.</a:t>
            </a:r>
          </a:p>
        </p:txBody>
      </p:sp>
    </p:spTree>
    <p:extLst>
      <p:ext uri="{BB962C8B-B14F-4D97-AF65-F5344CB8AC3E}">
        <p14:creationId xmlns:p14="http://schemas.microsoft.com/office/powerpoint/2010/main" val="395193076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C13F2E-E81E-4C0D-85D7-24A21BB9D8A0}"/>
              </a:ext>
            </a:extLst>
          </p:cNvPr>
          <p:cNvSpPr txBox="1"/>
          <p:nvPr/>
        </p:nvSpPr>
        <p:spPr>
          <a:xfrm>
            <a:off x="-77897" y="492511"/>
            <a:ext cx="12347793" cy="1226298"/>
          </a:xfrm>
          <a:prstGeom prst="rect">
            <a:avLst/>
          </a:prstGeom>
          <a:noFill/>
        </p:spPr>
        <p:txBody>
          <a:bodyPr wrap="square">
            <a:spAutoFit/>
          </a:bodyPr>
          <a:lstStyle/>
          <a:p>
            <a:pPr algn="ctr">
              <a:lnSpc>
                <a:spcPct val="150000"/>
              </a:lnSpc>
            </a:pPr>
            <a:r>
              <a:rPr lang="en-US" altLang="zh-CN" sz="2800" b="1" dirty="0"/>
              <a:t>Existing Findings (</a:t>
            </a:r>
            <a:r>
              <a:rPr lang="en-US" altLang="zh-CN" sz="2800" b="1" dirty="0" err="1"/>
              <a:t>Kitti</a:t>
            </a:r>
            <a:r>
              <a:rPr lang="en-US" altLang="zh-CN" sz="2800" b="1" dirty="0"/>
              <a:t>)</a:t>
            </a:r>
          </a:p>
          <a:p>
            <a:pPr>
              <a:lnSpc>
                <a:spcPct val="150000"/>
              </a:lnSpc>
            </a:pPr>
            <a:endParaRPr lang="en-US" altLang="zh-CN" sz="2400" dirty="0"/>
          </a:p>
        </p:txBody>
      </p:sp>
      <p:sp>
        <p:nvSpPr>
          <p:cNvPr id="13" name="文本框 12">
            <a:extLst>
              <a:ext uri="{FF2B5EF4-FFF2-40B4-BE49-F238E27FC236}">
                <a16:creationId xmlns:a16="http://schemas.microsoft.com/office/drawing/2014/main" id="{DF2B2A07-DCB1-47E4-8B21-BCA0EF150AAF}"/>
              </a:ext>
            </a:extLst>
          </p:cNvPr>
          <p:cNvSpPr txBox="1"/>
          <p:nvPr/>
        </p:nvSpPr>
        <p:spPr>
          <a:xfrm>
            <a:off x="108558" y="6031522"/>
            <a:ext cx="11974882" cy="584775"/>
          </a:xfrm>
          <a:prstGeom prst="rect">
            <a:avLst/>
          </a:prstGeom>
          <a:noFill/>
        </p:spPr>
        <p:txBody>
          <a:bodyPr wrap="square">
            <a:spAutoFit/>
          </a:bodyPr>
          <a:lstStyle/>
          <a:p>
            <a:pPr algn="just"/>
            <a:r>
              <a:rPr lang="zh-CN" altLang="en-US" sz="1600" dirty="0"/>
              <a:t>X. Gao, R. Wang, N. Demmel and D. Cremers, "LDSO: Direct Sparse Odometry with Loop Closure," </a:t>
            </a:r>
            <a:r>
              <a:rPr lang="zh-CN" altLang="en-US" sz="1600" i="1" dirty="0"/>
              <a:t>2018 IEEE/RSJ International Conference on Intelligent Robots and Systems (IROS),</a:t>
            </a:r>
            <a:r>
              <a:rPr lang="zh-CN" altLang="en-US" sz="1600" dirty="0"/>
              <a:t> 2018, pp. 2198-2204, doi: 10.1109/IROS.2018.8593376.</a:t>
            </a:r>
          </a:p>
        </p:txBody>
      </p:sp>
      <p:pic>
        <p:nvPicPr>
          <p:cNvPr id="3" name="图片 2">
            <a:extLst>
              <a:ext uri="{FF2B5EF4-FFF2-40B4-BE49-F238E27FC236}">
                <a16:creationId xmlns:a16="http://schemas.microsoft.com/office/drawing/2014/main" id="{A1CE4C07-4FC9-4663-8B10-C3719E5EFBA4}"/>
              </a:ext>
            </a:extLst>
          </p:cNvPr>
          <p:cNvPicPr>
            <a:picLocks noChangeAspect="1"/>
          </p:cNvPicPr>
          <p:nvPr/>
        </p:nvPicPr>
        <p:blipFill>
          <a:blip r:embed="rId3"/>
          <a:stretch>
            <a:fillRect/>
          </a:stretch>
        </p:blipFill>
        <p:spPr>
          <a:xfrm>
            <a:off x="3115956" y="1407245"/>
            <a:ext cx="5960087" cy="4043510"/>
          </a:xfrm>
          <a:prstGeom prst="rect">
            <a:avLst/>
          </a:prstGeom>
        </p:spPr>
      </p:pic>
    </p:spTree>
    <p:extLst>
      <p:ext uri="{BB962C8B-B14F-4D97-AF65-F5344CB8AC3E}">
        <p14:creationId xmlns:p14="http://schemas.microsoft.com/office/powerpoint/2010/main" val="23745149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C13F2E-E81E-4C0D-85D7-24A21BB9D8A0}"/>
              </a:ext>
            </a:extLst>
          </p:cNvPr>
          <p:cNvSpPr txBox="1"/>
          <p:nvPr/>
        </p:nvSpPr>
        <p:spPr>
          <a:xfrm>
            <a:off x="-171125" y="473293"/>
            <a:ext cx="12347793" cy="1226298"/>
          </a:xfrm>
          <a:prstGeom prst="rect">
            <a:avLst/>
          </a:prstGeom>
          <a:noFill/>
        </p:spPr>
        <p:txBody>
          <a:bodyPr wrap="square">
            <a:spAutoFit/>
          </a:bodyPr>
          <a:lstStyle/>
          <a:p>
            <a:pPr algn="ctr">
              <a:lnSpc>
                <a:spcPct val="150000"/>
              </a:lnSpc>
            </a:pPr>
            <a:r>
              <a:rPr lang="en-US" altLang="zh-CN" sz="2800" b="1" dirty="0"/>
              <a:t>Existing Findings</a:t>
            </a:r>
          </a:p>
          <a:p>
            <a:pPr>
              <a:lnSpc>
                <a:spcPct val="150000"/>
              </a:lnSpc>
            </a:pPr>
            <a:endParaRPr lang="en-US" altLang="zh-CN" sz="2400" dirty="0"/>
          </a:p>
        </p:txBody>
      </p:sp>
      <p:sp>
        <p:nvSpPr>
          <p:cNvPr id="13" name="文本框 12">
            <a:extLst>
              <a:ext uri="{FF2B5EF4-FFF2-40B4-BE49-F238E27FC236}">
                <a16:creationId xmlns:a16="http://schemas.microsoft.com/office/drawing/2014/main" id="{DF2B2A07-DCB1-47E4-8B21-BCA0EF150AAF}"/>
              </a:ext>
            </a:extLst>
          </p:cNvPr>
          <p:cNvSpPr txBox="1"/>
          <p:nvPr/>
        </p:nvSpPr>
        <p:spPr>
          <a:xfrm>
            <a:off x="108559" y="6031522"/>
            <a:ext cx="11974882" cy="584775"/>
          </a:xfrm>
          <a:prstGeom prst="rect">
            <a:avLst/>
          </a:prstGeom>
          <a:noFill/>
        </p:spPr>
        <p:txBody>
          <a:bodyPr wrap="square">
            <a:spAutoFit/>
          </a:bodyPr>
          <a:lstStyle/>
          <a:p>
            <a:pPr algn="just"/>
            <a:r>
              <a:rPr lang="zh-CN" altLang="en-US" sz="1600" dirty="0"/>
              <a:t>X. Gao, R. Wang, N. Demmel and D. Cremers, "LDSO: Direct Sparse Odometry with Loop Closure," </a:t>
            </a:r>
            <a:r>
              <a:rPr lang="zh-CN" altLang="en-US" sz="1600" i="1" dirty="0"/>
              <a:t>2018 IEEE/RSJ International Conference on Intelligent Robots and Systems (IROS),</a:t>
            </a:r>
            <a:r>
              <a:rPr lang="zh-CN" altLang="en-US" sz="1600" dirty="0"/>
              <a:t> 2018, pp. 2198-2204, doi: 10.1109/IROS.2018.8593376.</a:t>
            </a:r>
          </a:p>
        </p:txBody>
      </p:sp>
      <p:sp>
        <p:nvSpPr>
          <p:cNvPr id="15" name="文本框 14">
            <a:extLst>
              <a:ext uri="{FF2B5EF4-FFF2-40B4-BE49-F238E27FC236}">
                <a16:creationId xmlns:a16="http://schemas.microsoft.com/office/drawing/2014/main" id="{86E68DDD-00B0-444F-BA6C-554EFF32DA5D}"/>
              </a:ext>
            </a:extLst>
          </p:cNvPr>
          <p:cNvSpPr txBox="1"/>
          <p:nvPr/>
        </p:nvSpPr>
        <p:spPr>
          <a:xfrm>
            <a:off x="332361" y="4862673"/>
            <a:ext cx="11340817" cy="873572"/>
          </a:xfrm>
          <a:prstGeom prst="rect">
            <a:avLst/>
          </a:prstGeom>
          <a:noFill/>
        </p:spPr>
        <p:txBody>
          <a:bodyPr wrap="square" rtlCol="0">
            <a:spAutoFit/>
          </a:bodyPr>
          <a:lstStyle/>
          <a:p>
            <a:pPr algn="ctr">
              <a:lnSpc>
                <a:spcPct val="150000"/>
              </a:lnSpc>
            </a:pPr>
            <a:r>
              <a:rPr lang="en-US" altLang="zh-CN" dirty="0"/>
              <a:t>Fig. Trajectories in TUM-Mono dataset. The red line is the estimated trajectory by original DSO where we can see obvious drift. The blue line is the loop-closed trajectory</a:t>
            </a:r>
            <a:endParaRPr lang="zh-CN" altLang="en-US" dirty="0"/>
          </a:p>
        </p:txBody>
      </p:sp>
      <p:pic>
        <p:nvPicPr>
          <p:cNvPr id="4" name="图片 3">
            <a:extLst>
              <a:ext uri="{FF2B5EF4-FFF2-40B4-BE49-F238E27FC236}">
                <a16:creationId xmlns:a16="http://schemas.microsoft.com/office/drawing/2014/main" id="{C02F8A25-43C7-4C07-8612-1BC4FDA12F20}"/>
              </a:ext>
            </a:extLst>
          </p:cNvPr>
          <p:cNvPicPr>
            <a:picLocks noChangeAspect="1"/>
          </p:cNvPicPr>
          <p:nvPr/>
        </p:nvPicPr>
        <p:blipFill>
          <a:blip r:embed="rId3"/>
          <a:stretch>
            <a:fillRect/>
          </a:stretch>
        </p:blipFill>
        <p:spPr>
          <a:xfrm>
            <a:off x="2135620" y="1208944"/>
            <a:ext cx="7734300" cy="3752850"/>
          </a:xfrm>
          <a:prstGeom prst="rect">
            <a:avLst/>
          </a:prstGeom>
        </p:spPr>
      </p:pic>
    </p:spTree>
    <p:extLst>
      <p:ext uri="{BB962C8B-B14F-4D97-AF65-F5344CB8AC3E}">
        <p14:creationId xmlns:p14="http://schemas.microsoft.com/office/powerpoint/2010/main" val="289965736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C13F2E-E81E-4C0D-85D7-24A21BB9D8A0}"/>
              </a:ext>
            </a:extLst>
          </p:cNvPr>
          <p:cNvSpPr txBox="1"/>
          <p:nvPr/>
        </p:nvSpPr>
        <p:spPr>
          <a:xfrm>
            <a:off x="-171125" y="473293"/>
            <a:ext cx="12347793" cy="1226298"/>
          </a:xfrm>
          <a:prstGeom prst="rect">
            <a:avLst/>
          </a:prstGeom>
          <a:noFill/>
        </p:spPr>
        <p:txBody>
          <a:bodyPr wrap="square">
            <a:spAutoFit/>
          </a:bodyPr>
          <a:lstStyle/>
          <a:p>
            <a:pPr algn="ctr">
              <a:lnSpc>
                <a:spcPct val="150000"/>
              </a:lnSpc>
            </a:pPr>
            <a:r>
              <a:rPr lang="en-US" altLang="zh-CN" sz="2800" b="1" dirty="0"/>
              <a:t>Existing Findings</a:t>
            </a:r>
          </a:p>
          <a:p>
            <a:pPr>
              <a:lnSpc>
                <a:spcPct val="150000"/>
              </a:lnSpc>
            </a:pPr>
            <a:endParaRPr lang="en-US" altLang="zh-CN" sz="2400" dirty="0"/>
          </a:p>
        </p:txBody>
      </p:sp>
      <p:sp>
        <p:nvSpPr>
          <p:cNvPr id="13" name="文本框 12">
            <a:extLst>
              <a:ext uri="{FF2B5EF4-FFF2-40B4-BE49-F238E27FC236}">
                <a16:creationId xmlns:a16="http://schemas.microsoft.com/office/drawing/2014/main" id="{DF2B2A07-DCB1-47E4-8B21-BCA0EF150AAF}"/>
              </a:ext>
            </a:extLst>
          </p:cNvPr>
          <p:cNvSpPr txBox="1"/>
          <p:nvPr/>
        </p:nvSpPr>
        <p:spPr>
          <a:xfrm>
            <a:off x="108559" y="5942468"/>
            <a:ext cx="11974882" cy="646331"/>
          </a:xfrm>
          <a:prstGeom prst="rect">
            <a:avLst/>
          </a:prstGeom>
          <a:noFill/>
        </p:spPr>
        <p:txBody>
          <a:bodyPr wrap="square">
            <a:spAutoFit/>
          </a:bodyPr>
          <a:lstStyle/>
          <a:p>
            <a:pPr algn="just"/>
            <a:r>
              <a:rPr lang="zh-CN" altLang="en-US" dirty="0"/>
              <a:t>X. Gao, R. Wang, N. Demmel and D. Cremers, "LDSO: Direct Sparse Odometry with Loop Closure," </a:t>
            </a:r>
            <a:r>
              <a:rPr lang="zh-CN" altLang="en-US" i="1" dirty="0"/>
              <a:t>2018 IEEE/RSJ International Conference on Intelligent Robots and Systems (IROS),</a:t>
            </a:r>
            <a:r>
              <a:rPr lang="zh-CN" altLang="en-US" dirty="0"/>
              <a:t> 2018, pp. 2198-2204, doi: 10.1109/IROS.2018.8593376.</a:t>
            </a:r>
          </a:p>
        </p:txBody>
      </p:sp>
      <p:pic>
        <p:nvPicPr>
          <p:cNvPr id="5" name="图片 4">
            <a:extLst>
              <a:ext uri="{FF2B5EF4-FFF2-40B4-BE49-F238E27FC236}">
                <a16:creationId xmlns:a16="http://schemas.microsoft.com/office/drawing/2014/main" id="{7798A37F-5F85-4B15-A14E-629941D7DCA5}"/>
              </a:ext>
            </a:extLst>
          </p:cNvPr>
          <p:cNvPicPr>
            <a:picLocks noChangeAspect="1"/>
          </p:cNvPicPr>
          <p:nvPr/>
        </p:nvPicPr>
        <p:blipFill>
          <a:blip r:embed="rId3"/>
          <a:stretch>
            <a:fillRect/>
          </a:stretch>
        </p:blipFill>
        <p:spPr>
          <a:xfrm>
            <a:off x="47875" y="1367214"/>
            <a:ext cx="12161338" cy="3402279"/>
          </a:xfrm>
          <a:prstGeom prst="rect">
            <a:avLst/>
          </a:prstGeom>
        </p:spPr>
      </p:pic>
      <p:sp>
        <p:nvSpPr>
          <p:cNvPr id="15" name="文本框 14">
            <a:extLst>
              <a:ext uri="{FF2B5EF4-FFF2-40B4-BE49-F238E27FC236}">
                <a16:creationId xmlns:a16="http://schemas.microsoft.com/office/drawing/2014/main" id="{86E68DDD-00B0-444F-BA6C-554EFF32DA5D}"/>
              </a:ext>
            </a:extLst>
          </p:cNvPr>
          <p:cNvSpPr txBox="1"/>
          <p:nvPr/>
        </p:nvSpPr>
        <p:spPr>
          <a:xfrm>
            <a:off x="332362" y="4736976"/>
            <a:ext cx="11340817" cy="458074"/>
          </a:xfrm>
          <a:prstGeom prst="rect">
            <a:avLst/>
          </a:prstGeom>
          <a:noFill/>
        </p:spPr>
        <p:txBody>
          <a:bodyPr wrap="square" rtlCol="0">
            <a:spAutoFit/>
          </a:bodyPr>
          <a:lstStyle/>
          <a:p>
            <a:pPr algn="ctr">
              <a:lnSpc>
                <a:spcPct val="150000"/>
              </a:lnSpc>
            </a:pPr>
            <a:r>
              <a:rPr lang="en-US" altLang="zh-CN" dirty="0"/>
              <a:t>Fig. Sim(3) aligned trajectories of </a:t>
            </a:r>
            <a:r>
              <a:rPr lang="en-US" altLang="zh-CN" dirty="0" err="1"/>
              <a:t>Kitti</a:t>
            </a:r>
            <a:r>
              <a:rPr lang="en-US" altLang="zh-CN" dirty="0"/>
              <a:t> sequence 00,05 and 07, which contains closed loops.</a:t>
            </a:r>
            <a:endParaRPr lang="zh-CN" altLang="en-US" dirty="0"/>
          </a:p>
        </p:txBody>
      </p:sp>
    </p:spTree>
    <p:extLst>
      <p:ext uri="{BB962C8B-B14F-4D97-AF65-F5344CB8AC3E}">
        <p14:creationId xmlns:p14="http://schemas.microsoft.com/office/powerpoint/2010/main" val="189405601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2037663" cy="557633"/>
            <a:chOff x="4299773" y="1452059"/>
            <a:chExt cx="2037663" cy="557632"/>
          </a:xfrm>
        </p:grpSpPr>
        <p:sp>
          <p:nvSpPr>
            <p:cNvPr id="9" name="矩形 8"/>
            <p:cNvSpPr/>
            <p:nvPr/>
          </p:nvSpPr>
          <p:spPr>
            <a:xfrm>
              <a:off x="4955326" y="1486472"/>
              <a:ext cx="1382110"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Method</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2198208" y="425794"/>
            <a:ext cx="9675032"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A267B7BE-CAA5-4845-857E-A50596C16948}"/>
              </a:ext>
            </a:extLst>
          </p:cNvPr>
          <p:cNvSpPr/>
          <p:nvPr/>
        </p:nvSpPr>
        <p:spPr>
          <a:xfrm>
            <a:off x="3068010" y="1551988"/>
            <a:ext cx="1665729" cy="25329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1E90873F-09CE-4E37-AA0D-A5C3FD9655A9}"/>
              </a:ext>
            </a:extLst>
          </p:cNvPr>
          <p:cNvSpPr txBox="1"/>
          <p:nvPr/>
        </p:nvSpPr>
        <p:spPr>
          <a:xfrm>
            <a:off x="0" y="871418"/>
            <a:ext cx="12347793" cy="3996287"/>
          </a:xfrm>
          <a:prstGeom prst="rect">
            <a:avLst/>
          </a:prstGeom>
          <a:noFill/>
        </p:spPr>
        <p:txBody>
          <a:bodyPr wrap="square">
            <a:spAutoFit/>
          </a:bodyPr>
          <a:lstStyle/>
          <a:p>
            <a:pPr algn="ctr">
              <a:lnSpc>
                <a:spcPct val="150000"/>
              </a:lnSpc>
            </a:pPr>
            <a:r>
              <a:rPr lang="en-US" altLang="zh-CN" sz="2800" b="1" dirty="0"/>
              <a:t>EVO tool</a:t>
            </a:r>
          </a:p>
          <a:p>
            <a:pPr marL="800100" lvl="1" indent="-342900">
              <a:lnSpc>
                <a:spcPct val="150000"/>
              </a:lnSpc>
              <a:buFont typeface="Wingdings" panose="05000000000000000000" pitchFamily="2" charset="2"/>
              <a:buChar char="Ø"/>
            </a:pPr>
            <a:r>
              <a:rPr lang="es-ES" altLang="zh-CN" sz="2400" b="1" dirty="0"/>
              <a:t>evo_ape </a:t>
            </a:r>
            <a:r>
              <a:rPr lang="es-ES" altLang="zh-CN" sz="2400" dirty="0"/>
              <a:t>- absolute pose error;</a:t>
            </a:r>
          </a:p>
          <a:p>
            <a:pPr marL="800100" lvl="1" indent="-342900">
              <a:lnSpc>
                <a:spcPct val="150000"/>
              </a:lnSpc>
              <a:buFont typeface="Wingdings" panose="05000000000000000000" pitchFamily="2" charset="2"/>
              <a:buChar char="Ø"/>
            </a:pPr>
            <a:r>
              <a:rPr lang="es-ES" altLang="zh-CN" sz="2400" b="1" dirty="0"/>
              <a:t>evo_rpe </a:t>
            </a:r>
            <a:r>
              <a:rPr lang="es-ES" altLang="zh-CN" sz="2400" dirty="0"/>
              <a:t>- relative pose error;</a:t>
            </a:r>
          </a:p>
          <a:p>
            <a:pPr marL="800100" lvl="1" indent="-342900">
              <a:lnSpc>
                <a:spcPct val="150000"/>
              </a:lnSpc>
              <a:buFont typeface="Wingdings" panose="05000000000000000000" pitchFamily="2" charset="2"/>
              <a:buChar char="Ø"/>
            </a:pPr>
            <a:r>
              <a:rPr lang="en-US" altLang="zh-CN" sz="2400" b="1" dirty="0" err="1"/>
              <a:t>evo_traj</a:t>
            </a:r>
            <a:r>
              <a:rPr lang="en-US" altLang="zh-CN" sz="2400" b="1" dirty="0"/>
              <a:t> </a:t>
            </a:r>
            <a:r>
              <a:rPr lang="en-US" altLang="zh-CN" sz="2400" dirty="0"/>
              <a:t>- tool for analyzing, plotting or exporting one or more trajectories;</a:t>
            </a:r>
          </a:p>
          <a:p>
            <a:pPr marL="800100" lvl="1" indent="-342900">
              <a:lnSpc>
                <a:spcPct val="150000"/>
              </a:lnSpc>
              <a:buFont typeface="Wingdings" panose="05000000000000000000" pitchFamily="2" charset="2"/>
              <a:buChar char="Ø"/>
            </a:pPr>
            <a:r>
              <a:rPr lang="en-US" altLang="zh-CN" sz="2400" b="1" dirty="0" err="1"/>
              <a:t>evo_res</a:t>
            </a:r>
            <a:r>
              <a:rPr lang="en-US" altLang="zh-CN" sz="2400" b="1" dirty="0"/>
              <a:t> </a:t>
            </a:r>
            <a:r>
              <a:rPr lang="en-US" altLang="zh-CN" sz="2400" dirty="0"/>
              <a:t>- tool for comparing one or multiple result files from </a:t>
            </a:r>
            <a:r>
              <a:rPr lang="en-US" altLang="zh-CN" sz="2400" dirty="0" err="1"/>
              <a:t>evo_ape</a:t>
            </a:r>
            <a:r>
              <a:rPr lang="en-US" altLang="zh-CN" sz="2400" dirty="0"/>
              <a:t> or </a:t>
            </a:r>
            <a:r>
              <a:rPr lang="en-US" altLang="zh-CN" sz="2400" dirty="0" err="1"/>
              <a:t>evo_rpe</a:t>
            </a:r>
            <a:r>
              <a:rPr lang="en-US" altLang="zh-CN" sz="2400" dirty="0"/>
              <a:t>;</a:t>
            </a:r>
          </a:p>
          <a:p>
            <a:pPr marL="800100" lvl="1" indent="-342900">
              <a:lnSpc>
                <a:spcPct val="150000"/>
              </a:lnSpc>
              <a:buFont typeface="Wingdings" panose="05000000000000000000" pitchFamily="2" charset="2"/>
              <a:buChar char="Ø"/>
            </a:pPr>
            <a:r>
              <a:rPr lang="en-US" altLang="zh-CN" sz="2400" b="1" dirty="0" err="1"/>
              <a:t>evo_fig</a:t>
            </a:r>
            <a:r>
              <a:rPr lang="en-US" altLang="zh-CN" sz="2400" b="1" dirty="0"/>
              <a:t> </a:t>
            </a:r>
            <a:r>
              <a:rPr lang="en-US" altLang="zh-CN" sz="2400" dirty="0"/>
              <a:t>- (experimental) tool for re-opening serialized plots (saved with --</a:t>
            </a:r>
            <a:r>
              <a:rPr lang="en-US" altLang="zh-CN" sz="2400" dirty="0" err="1"/>
              <a:t>serialize_plot</a:t>
            </a:r>
            <a:r>
              <a:rPr lang="en-US" altLang="zh-CN" sz="2400" dirty="0"/>
              <a:t>);</a:t>
            </a:r>
          </a:p>
          <a:p>
            <a:pPr marL="800100" lvl="1" indent="-342900">
              <a:lnSpc>
                <a:spcPct val="150000"/>
              </a:lnSpc>
              <a:buFont typeface="Wingdings" panose="05000000000000000000" pitchFamily="2" charset="2"/>
              <a:buChar char="Ø"/>
            </a:pPr>
            <a:r>
              <a:rPr lang="en-US" altLang="zh-CN" sz="2400" b="1" dirty="0" err="1"/>
              <a:t>evo_config</a:t>
            </a:r>
            <a:r>
              <a:rPr lang="en-US" altLang="zh-CN" sz="2400" b="1" dirty="0"/>
              <a:t> </a:t>
            </a:r>
            <a:r>
              <a:rPr lang="en-US" altLang="zh-CN" sz="2400" dirty="0"/>
              <a:t>- tool for global settings and config file manipulation;</a:t>
            </a:r>
            <a:endParaRPr lang="es-ES" altLang="zh-CN" sz="2400" dirty="0"/>
          </a:p>
        </p:txBody>
      </p:sp>
      <p:sp>
        <p:nvSpPr>
          <p:cNvPr id="15" name="文本框 14">
            <a:extLst>
              <a:ext uri="{FF2B5EF4-FFF2-40B4-BE49-F238E27FC236}">
                <a16:creationId xmlns:a16="http://schemas.microsoft.com/office/drawing/2014/main" id="{F590E112-F4F9-4EF1-A76E-32B605976548}"/>
              </a:ext>
            </a:extLst>
          </p:cNvPr>
          <p:cNvSpPr txBox="1"/>
          <p:nvPr/>
        </p:nvSpPr>
        <p:spPr>
          <a:xfrm>
            <a:off x="816098" y="6247540"/>
            <a:ext cx="11240014" cy="369332"/>
          </a:xfrm>
          <a:prstGeom prst="rect">
            <a:avLst/>
          </a:prstGeom>
          <a:noFill/>
        </p:spPr>
        <p:txBody>
          <a:bodyPr wrap="square">
            <a:spAutoFit/>
          </a:bodyPr>
          <a:lstStyle/>
          <a:p>
            <a:pPr algn="just"/>
            <a:r>
              <a:rPr lang="en-US" altLang="zh-CN" b="0" i="0" dirty="0">
                <a:solidFill>
                  <a:srgbClr val="000000"/>
                </a:solidFill>
                <a:effectLst/>
              </a:rPr>
              <a:t>https://github.com/MichaelGrupp/evo https://blog.csdn.net/A_L_A_N/article/details/88708979</a:t>
            </a:r>
            <a:endParaRPr lang="zh-CN" altLang="en-US" dirty="0"/>
          </a:p>
        </p:txBody>
      </p:sp>
    </p:spTree>
    <p:extLst>
      <p:ext uri="{BB962C8B-B14F-4D97-AF65-F5344CB8AC3E}">
        <p14:creationId xmlns:p14="http://schemas.microsoft.com/office/powerpoint/2010/main" val="88289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6756903" cy="557633"/>
            <a:chOff x="4299773" y="1452059"/>
            <a:chExt cx="6756903" cy="557632"/>
          </a:xfrm>
        </p:grpSpPr>
        <p:sp>
          <p:nvSpPr>
            <p:cNvPr id="9" name="矩形 8"/>
            <p:cNvSpPr/>
            <p:nvPr/>
          </p:nvSpPr>
          <p:spPr>
            <a:xfrm>
              <a:off x="4955326" y="1486472"/>
              <a:ext cx="6101350"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Experimental Results and Conclusions</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6917448" y="425794"/>
            <a:ext cx="4955792"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6" name="图片 5" descr="图表&#10;&#10;描述已自动生成">
            <a:extLst>
              <a:ext uri="{FF2B5EF4-FFF2-40B4-BE49-F238E27FC236}">
                <a16:creationId xmlns:a16="http://schemas.microsoft.com/office/drawing/2014/main" id="{B7E80599-FE8B-49B1-BC2C-E0ADA22ACABA}"/>
              </a:ext>
            </a:extLst>
          </p:cNvPr>
          <p:cNvPicPr>
            <a:picLocks noChangeAspect="1"/>
          </p:cNvPicPr>
          <p:nvPr/>
        </p:nvPicPr>
        <p:blipFill rotWithShape="1">
          <a:blip r:embed="rId3">
            <a:extLst>
              <a:ext uri="{28A0092B-C50C-407E-A947-70E740481C1C}">
                <a14:useLocalDpi xmlns:a14="http://schemas.microsoft.com/office/drawing/2010/main" val="0"/>
              </a:ext>
            </a:extLst>
          </a:blip>
          <a:srcRect r="3053"/>
          <a:stretch/>
        </p:blipFill>
        <p:spPr>
          <a:xfrm>
            <a:off x="-38012" y="1269914"/>
            <a:ext cx="4095662" cy="3713017"/>
          </a:xfrm>
          <a:prstGeom prst="rect">
            <a:avLst/>
          </a:prstGeom>
        </p:spPr>
      </p:pic>
      <p:pic>
        <p:nvPicPr>
          <p:cNvPr id="13" name="图片 12" descr="图表, 雷达图&#10;&#10;描述已自动生成">
            <a:extLst>
              <a:ext uri="{FF2B5EF4-FFF2-40B4-BE49-F238E27FC236}">
                <a16:creationId xmlns:a16="http://schemas.microsoft.com/office/drawing/2014/main" id="{1E7B2F45-D69B-4463-8065-7698EC705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352" y="1269914"/>
            <a:ext cx="4224652" cy="3713016"/>
          </a:xfrm>
          <a:prstGeom prst="rect">
            <a:avLst/>
          </a:prstGeom>
        </p:spPr>
      </p:pic>
      <p:pic>
        <p:nvPicPr>
          <p:cNvPr id="16" name="图片 15" descr="图表, 雷达图&#10;&#10;描述已自动生成">
            <a:extLst>
              <a:ext uri="{FF2B5EF4-FFF2-40B4-BE49-F238E27FC236}">
                <a16:creationId xmlns:a16="http://schemas.microsoft.com/office/drawing/2014/main" id="{C6EA1517-7C3C-4246-B788-F28A4A3E1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650" y="1269914"/>
            <a:ext cx="4224653" cy="3713017"/>
          </a:xfrm>
          <a:prstGeom prst="rect">
            <a:avLst/>
          </a:prstGeom>
        </p:spPr>
      </p:pic>
    </p:spTree>
    <p:extLst>
      <p:ext uri="{BB962C8B-B14F-4D97-AF65-F5344CB8AC3E}">
        <p14:creationId xmlns:p14="http://schemas.microsoft.com/office/powerpoint/2010/main" val="14055968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6756903" cy="557633"/>
            <a:chOff x="4299773" y="1452059"/>
            <a:chExt cx="6756903" cy="557632"/>
          </a:xfrm>
        </p:grpSpPr>
        <p:sp>
          <p:nvSpPr>
            <p:cNvPr id="9" name="矩形 8"/>
            <p:cNvSpPr/>
            <p:nvPr/>
          </p:nvSpPr>
          <p:spPr>
            <a:xfrm>
              <a:off x="4955326" y="1486472"/>
              <a:ext cx="6101350"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Experimental Results and Conclusions</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6917448" y="425794"/>
            <a:ext cx="4955792"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AD7B4C2-B4D8-456B-83CF-6896F22CA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69" y="1985963"/>
            <a:ext cx="4154451" cy="3651317"/>
          </a:xfrm>
          <a:prstGeom prst="rect">
            <a:avLst/>
          </a:prstGeom>
        </p:spPr>
      </p:pic>
      <p:pic>
        <p:nvPicPr>
          <p:cNvPr id="7" name="图片 6">
            <a:extLst>
              <a:ext uri="{FF2B5EF4-FFF2-40B4-BE49-F238E27FC236}">
                <a16:creationId xmlns:a16="http://schemas.microsoft.com/office/drawing/2014/main" id="{F6917A2A-159E-4D7C-AD68-227AEB3D4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773" y="1985963"/>
            <a:ext cx="4077971" cy="3584099"/>
          </a:xfrm>
          <a:prstGeom prst="rect">
            <a:avLst/>
          </a:prstGeom>
        </p:spPr>
      </p:pic>
      <p:pic>
        <p:nvPicPr>
          <p:cNvPr id="15" name="图片 14">
            <a:extLst>
              <a:ext uri="{FF2B5EF4-FFF2-40B4-BE49-F238E27FC236}">
                <a16:creationId xmlns:a16="http://schemas.microsoft.com/office/drawing/2014/main" id="{4D06C1DA-340B-40B5-A2B9-1DBA4198F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4235" y="1918745"/>
            <a:ext cx="4154451" cy="3651317"/>
          </a:xfrm>
          <a:prstGeom prst="rect">
            <a:avLst/>
          </a:prstGeom>
        </p:spPr>
      </p:pic>
    </p:spTree>
    <p:extLst>
      <p:ext uri="{BB962C8B-B14F-4D97-AF65-F5344CB8AC3E}">
        <p14:creationId xmlns:p14="http://schemas.microsoft.com/office/powerpoint/2010/main" val="192230826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6756903" cy="557633"/>
            <a:chOff x="4299773" y="1452059"/>
            <a:chExt cx="6756903" cy="557632"/>
          </a:xfrm>
        </p:grpSpPr>
        <p:sp>
          <p:nvSpPr>
            <p:cNvPr id="9" name="矩形 8"/>
            <p:cNvSpPr/>
            <p:nvPr/>
          </p:nvSpPr>
          <p:spPr>
            <a:xfrm>
              <a:off x="4955326" y="1486472"/>
              <a:ext cx="6101350"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Experimental Results and Conclusions</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6917448" y="425794"/>
            <a:ext cx="4955792"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6219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181939" y="2514471"/>
            <a:ext cx="3300046" cy="1107996"/>
          </a:xfrm>
          <a:prstGeom prst="rect">
            <a:avLst/>
          </a:prstGeom>
          <a:noFill/>
        </p:spPr>
        <p:txBody>
          <a:bodyPr wrap="square" rtlCol="0">
            <a:spAutoFit/>
          </a:bodyPr>
          <a:lstStyle/>
          <a:p>
            <a:pPr algn="dist"/>
            <a:r>
              <a:rPr lang="en-US" altLang="zh-CN" sz="6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CONTENT</a:t>
            </a:r>
          </a:p>
        </p:txBody>
      </p:sp>
      <p:grpSp>
        <p:nvGrpSpPr>
          <p:cNvPr id="34" name="组合 33"/>
          <p:cNvGrpSpPr/>
          <p:nvPr/>
        </p:nvGrpSpPr>
        <p:grpSpPr>
          <a:xfrm>
            <a:off x="4422837" y="878904"/>
            <a:ext cx="3646949" cy="557633"/>
            <a:chOff x="4299773" y="2134951"/>
            <a:chExt cx="3646950" cy="557632"/>
          </a:xfrm>
        </p:grpSpPr>
        <p:grpSp>
          <p:nvGrpSpPr>
            <p:cNvPr id="13" name="组合 12"/>
            <p:cNvGrpSpPr/>
            <p:nvPr/>
          </p:nvGrpSpPr>
          <p:grpSpPr>
            <a:xfrm>
              <a:off x="4299773" y="2134951"/>
              <a:ext cx="530492" cy="530492"/>
              <a:chOff x="5416598" y="4355615"/>
              <a:chExt cx="530492" cy="530492"/>
            </a:xfrm>
          </p:grpSpPr>
          <p:sp>
            <p:nvSpPr>
              <p:cNvPr id="14" name="矩形: 圆角 13"/>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2800">
                  <a:latin typeface="+mj-lt"/>
                </a:endParaRPr>
              </a:p>
            </p:txBody>
          </p:sp>
          <p:sp>
            <p:nvSpPr>
              <p:cNvPr id="15" name="矩形: 圆角 14"/>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2800" b="1" dirty="0">
                    <a:solidFill>
                      <a:srgbClr val="378DC0"/>
                    </a:solidFill>
                    <a:latin typeface="+mj-lt"/>
                  </a:rPr>
                  <a:t>1</a:t>
                </a:r>
                <a:endParaRPr lang="zh-SG" altLang="en-US" sz="2800" b="1" dirty="0">
                  <a:solidFill>
                    <a:srgbClr val="378DC0"/>
                  </a:solidFill>
                  <a:latin typeface="+mj-lt"/>
                </a:endParaRPr>
              </a:p>
            </p:txBody>
          </p:sp>
        </p:grpSp>
        <p:sp>
          <p:nvSpPr>
            <p:cNvPr id="28" name="矩形 27"/>
            <p:cNvSpPr/>
            <p:nvPr/>
          </p:nvSpPr>
          <p:spPr>
            <a:xfrm>
              <a:off x="4955326" y="2169364"/>
              <a:ext cx="2991397" cy="523219"/>
            </a:xfrm>
            <a:prstGeom prst="rect">
              <a:avLst/>
            </a:prstGeom>
          </p:spPr>
          <p:txBody>
            <a:bodyPr wrap="none">
              <a:spAutoFit/>
            </a:bodyPr>
            <a:lstStyle/>
            <a:p>
              <a:r>
                <a:rPr lang="en-US" altLang="zh-SG" sz="2800" b="1" dirty="0">
                  <a:latin typeface="+mj-lt"/>
                  <a:ea typeface="黑体" panose="02010609060101010101" pitchFamily="49" charset="-122"/>
                </a:rPr>
                <a:t>R</a:t>
              </a:r>
              <a:r>
                <a:rPr lang="en-US" altLang="zh-CN" sz="2800" b="1" dirty="0">
                  <a:latin typeface="+mj-lt"/>
                  <a:ea typeface="黑体" panose="02010609060101010101" pitchFamily="49" charset="-122"/>
                </a:rPr>
                <a:t>esearch Problem</a:t>
              </a:r>
              <a:endParaRPr lang="zh-SG" altLang="en-US" sz="2800" b="1" dirty="0">
                <a:latin typeface="+mj-lt"/>
                <a:ea typeface="黑体" panose="02010609060101010101" pitchFamily="49" charset="-122"/>
              </a:endParaRPr>
            </a:p>
          </p:txBody>
        </p:sp>
      </p:grpSp>
      <p:grpSp>
        <p:nvGrpSpPr>
          <p:cNvPr id="35" name="组合 34"/>
          <p:cNvGrpSpPr/>
          <p:nvPr/>
        </p:nvGrpSpPr>
        <p:grpSpPr>
          <a:xfrm>
            <a:off x="4422839" y="1715360"/>
            <a:ext cx="3924269" cy="557633"/>
            <a:chOff x="4299773" y="2817843"/>
            <a:chExt cx="3924264" cy="557632"/>
          </a:xfrm>
        </p:grpSpPr>
        <p:grpSp>
          <p:nvGrpSpPr>
            <p:cNvPr id="16" name="组合 15"/>
            <p:cNvGrpSpPr/>
            <p:nvPr/>
          </p:nvGrpSpPr>
          <p:grpSpPr>
            <a:xfrm>
              <a:off x="4299773" y="2817843"/>
              <a:ext cx="530492" cy="530492"/>
              <a:chOff x="5416598" y="4355615"/>
              <a:chExt cx="530492" cy="530492"/>
            </a:xfrm>
          </p:grpSpPr>
          <p:sp>
            <p:nvSpPr>
              <p:cNvPr id="17" name="矩形: 圆角 16"/>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2800">
                  <a:latin typeface="+mj-lt"/>
                </a:endParaRPr>
              </a:p>
            </p:txBody>
          </p:sp>
          <p:sp>
            <p:nvSpPr>
              <p:cNvPr id="18" name="矩形: 圆角 17"/>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2800" b="1" dirty="0">
                    <a:solidFill>
                      <a:srgbClr val="378DC0"/>
                    </a:solidFill>
                    <a:latin typeface="+mj-lt"/>
                  </a:rPr>
                  <a:t>2</a:t>
                </a:r>
                <a:endParaRPr lang="zh-SG" altLang="en-US" sz="2800" b="1" dirty="0">
                  <a:solidFill>
                    <a:srgbClr val="378DC0"/>
                  </a:solidFill>
                  <a:latin typeface="+mj-lt"/>
                </a:endParaRPr>
              </a:p>
            </p:txBody>
          </p:sp>
        </p:grpSp>
        <p:sp>
          <p:nvSpPr>
            <p:cNvPr id="29" name="矩形 28"/>
            <p:cNvSpPr/>
            <p:nvPr/>
          </p:nvSpPr>
          <p:spPr>
            <a:xfrm>
              <a:off x="4955326" y="2852256"/>
              <a:ext cx="3268711" cy="523219"/>
            </a:xfrm>
            <a:prstGeom prst="rect">
              <a:avLst/>
            </a:prstGeom>
          </p:spPr>
          <p:txBody>
            <a:bodyPr wrap="none">
              <a:spAutoFit/>
            </a:bodyPr>
            <a:lstStyle/>
            <a:p>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grpSp>
        <p:nvGrpSpPr>
          <p:cNvPr id="36" name="组合 35"/>
          <p:cNvGrpSpPr/>
          <p:nvPr/>
        </p:nvGrpSpPr>
        <p:grpSpPr>
          <a:xfrm>
            <a:off x="4422836" y="2550738"/>
            <a:ext cx="2037663" cy="555289"/>
            <a:chOff x="4299773" y="3506149"/>
            <a:chExt cx="2037663" cy="555288"/>
          </a:xfrm>
        </p:grpSpPr>
        <p:grpSp>
          <p:nvGrpSpPr>
            <p:cNvPr id="19" name="组合 18"/>
            <p:cNvGrpSpPr/>
            <p:nvPr/>
          </p:nvGrpSpPr>
          <p:grpSpPr>
            <a:xfrm>
              <a:off x="4299773" y="3506149"/>
              <a:ext cx="530492" cy="530492"/>
              <a:chOff x="5416598" y="4355615"/>
              <a:chExt cx="530492" cy="530492"/>
            </a:xfrm>
          </p:grpSpPr>
          <p:sp>
            <p:nvSpPr>
              <p:cNvPr id="20" name="矩形: 圆角 19"/>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2800" dirty="0">
                  <a:solidFill>
                    <a:srgbClr val="378DC0"/>
                  </a:solidFill>
                  <a:latin typeface="+mj-lt"/>
                </a:endParaRPr>
              </a:p>
            </p:txBody>
          </p:sp>
          <p:sp>
            <p:nvSpPr>
              <p:cNvPr id="21" name="矩形: 圆角 20"/>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2800" b="1" dirty="0">
                    <a:solidFill>
                      <a:srgbClr val="378DC0"/>
                    </a:solidFill>
                    <a:latin typeface="+mj-lt"/>
                  </a:rPr>
                  <a:t>3</a:t>
                </a:r>
                <a:endParaRPr lang="zh-SG" altLang="en-US" sz="2800" b="1" dirty="0">
                  <a:solidFill>
                    <a:srgbClr val="378DC0"/>
                  </a:solidFill>
                  <a:latin typeface="+mj-lt"/>
                </a:endParaRPr>
              </a:p>
            </p:txBody>
          </p:sp>
        </p:grpSp>
        <p:sp>
          <p:nvSpPr>
            <p:cNvPr id="30" name="矩形 29"/>
            <p:cNvSpPr/>
            <p:nvPr/>
          </p:nvSpPr>
          <p:spPr>
            <a:xfrm>
              <a:off x="4955326" y="3538218"/>
              <a:ext cx="1382110" cy="523219"/>
            </a:xfrm>
            <a:prstGeom prst="rect">
              <a:avLst/>
            </a:prstGeom>
          </p:spPr>
          <p:txBody>
            <a:bodyPr wrap="none">
              <a:spAutoFit/>
            </a:bodyPr>
            <a:lstStyle/>
            <a:p>
              <a:r>
                <a:rPr lang="en-US" altLang="zh-SG" sz="2800" b="1" dirty="0">
                  <a:latin typeface="+mj-lt"/>
                  <a:ea typeface="黑体" panose="02010609060101010101" pitchFamily="49" charset="-122"/>
                </a:rPr>
                <a:t>Method</a:t>
              </a:r>
              <a:endParaRPr lang="zh-SG" altLang="en-US" sz="2800" b="1" dirty="0">
                <a:latin typeface="+mj-lt"/>
                <a:ea typeface="黑体" panose="02010609060101010101" pitchFamily="49" charset="-122"/>
              </a:endParaRPr>
            </a:p>
          </p:txBody>
        </p:sp>
      </p:grpSp>
      <p:grpSp>
        <p:nvGrpSpPr>
          <p:cNvPr id="37" name="组合 36"/>
          <p:cNvGrpSpPr/>
          <p:nvPr/>
        </p:nvGrpSpPr>
        <p:grpSpPr>
          <a:xfrm>
            <a:off x="4422834" y="3415839"/>
            <a:ext cx="6756903" cy="557633"/>
            <a:chOff x="4299773" y="4194455"/>
            <a:chExt cx="6756903" cy="557632"/>
          </a:xfrm>
        </p:grpSpPr>
        <p:grpSp>
          <p:nvGrpSpPr>
            <p:cNvPr id="22" name="组合 21"/>
            <p:cNvGrpSpPr/>
            <p:nvPr/>
          </p:nvGrpSpPr>
          <p:grpSpPr>
            <a:xfrm>
              <a:off x="4299773" y="4194455"/>
              <a:ext cx="530492" cy="530492"/>
              <a:chOff x="5416598" y="4355615"/>
              <a:chExt cx="530492" cy="530492"/>
            </a:xfrm>
          </p:grpSpPr>
          <p:sp>
            <p:nvSpPr>
              <p:cNvPr id="23" name="矩形: 圆角 22"/>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2800" dirty="0">
                  <a:latin typeface="+mj-lt"/>
                </a:endParaRPr>
              </a:p>
            </p:txBody>
          </p:sp>
          <p:sp>
            <p:nvSpPr>
              <p:cNvPr id="24" name="矩形: 圆角 23"/>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2800" b="1" dirty="0">
                    <a:solidFill>
                      <a:srgbClr val="378DC0"/>
                    </a:solidFill>
                    <a:latin typeface="+mj-lt"/>
                  </a:rPr>
                  <a:t>4</a:t>
                </a:r>
                <a:endParaRPr lang="zh-SG" altLang="en-US" sz="2800" b="1" dirty="0">
                  <a:solidFill>
                    <a:srgbClr val="378DC0"/>
                  </a:solidFill>
                  <a:latin typeface="+mj-lt"/>
                </a:endParaRPr>
              </a:p>
            </p:txBody>
          </p:sp>
        </p:grpSp>
        <p:sp>
          <p:nvSpPr>
            <p:cNvPr id="31" name="矩形 30"/>
            <p:cNvSpPr/>
            <p:nvPr/>
          </p:nvSpPr>
          <p:spPr>
            <a:xfrm>
              <a:off x="4955326" y="4228868"/>
              <a:ext cx="6101350" cy="523219"/>
            </a:xfrm>
            <a:prstGeom prst="rect">
              <a:avLst/>
            </a:prstGeom>
          </p:spPr>
          <p:txBody>
            <a:bodyPr wrap="none">
              <a:spAutoFit/>
            </a:bodyPr>
            <a:lstStyle/>
            <a:p>
              <a:r>
                <a:rPr lang="en-US" altLang="zh-SG" sz="2800" b="1" dirty="0">
                  <a:latin typeface="+mj-lt"/>
                  <a:ea typeface="黑体" panose="02010609060101010101" pitchFamily="49" charset="-122"/>
                </a:rPr>
                <a:t>Experimental Results and Conclusions</a:t>
              </a:r>
              <a:endParaRPr lang="zh-SG" altLang="en-US" sz="2800" b="1" dirty="0">
                <a:latin typeface="+mj-lt"/>
                <a:ea typeface="黑体" panose="02010609060101010101" pitchFamily="49" charset="-122"/>
              </a:endParaRPr>
            </a:p>
          </p:txBody>
        </p:sp>
      </p:grpSp>
      <p:grpSp>
        <p:nvGrpSpPr>
          <p:cNvPr id="25" name="组合 24">
            <a:extLst>
              <a:ext uri="{FF2B5EF4-FFF2-40B4-BE49-F238E27FC236}">
                <a16:creationId xmlns:a16="http://schemas.microsoft.com/office/drawing/2014/main" id="{D59A9EF1-47FC-4FDA-B9B2-1A2CAD10980C}"/>
              </a:ext>
            </a:extLst>
          </p:cNvPr>
          <p:cNvGrpSpPr/>
          <p:nvPr/>
        </p:nvGrpSpPr>
        <p:grpSpPr>
          <a:xfrm>
            <a:off x="4422834" y="4317697"/>
            <a:ext cx="5051308" cy="557633"/>
            <a:chOff x="4299773" y="4194455"/>
            <a:chExt cx="5051308" cy="557632"/>
          </a:xfrm>
        </p:grpSpPr>
        <p:grpSp>
          <p:nvGrpSpPr>
            <p:cNvPr id="26" name="组合 25">
              <a:extLst>
                <a:ext uri="{FF2B5EF4-FFF2-40B4-BE49-F238E27FC236}">
                  <a16:creationId xmlns:a16="http://schemas.microsoft.com/office/drawing/2014/main" id="{41543248-7BE2-459B-830F-A3AAF3BD1E08}"/>
                </a:ext>
              </a:extLst>
            </p:cNvPr>
            <p:cNvGrpSpPr/>
            <p:nvPr/>
          </p:nvGrpSpPr>
          <p:grpSpPr>
            <a:xfrm>
              <a:off x="4299773" y="4194455"/>
              <a:ext cx="530492" cy="530492"/>
              <a:chOff x="5416598" y="4355615"/>
              <a:chExt cx="530492" cy="530492"/>
            </a:xfrm>
          </p:grpSpPr>
          <p:sp>
            <p:nvSpPr>
              <p:cNvPr id="32" name="矩形: 圆角 31">
                <a:extLst>
                  <a:ext uri="{FF2B5EF4-FFF2-40B4-BE49-F238E27FC236}">
                    <a16:creationId xmlns:a16="http://schemas.microsoft.com/office/drawing/2014/main" id="{81EE3E07-AA03-4778-8847-B045A6B174EE}"/>
                  </a:ext>
                </a:extLst>
              </p:cNvPr>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2800" dirty="0">
                  <a:latin typeface="+mj-lt"/>
                </a:endParaRPr>
              </a:p>
            </p:txBody>
          </p:sp>
          <p:sp>
            <p:nvSpPr>
              <p:cNvPr id="33" name="矩形: 圆角 32">
                <a:extLst>
                  <a:ext uri="{FF2B5EF4-FFF2-40B4-BE49-F238E27FC236}">
                    <a16:creationId xmlns:a16="http://schemas.microsoft.com/office/drawing/2014/main" id="{D0136828-E917-4E45-B3A7-A48198257CCD}"/>
                  </a:ext>
                </a:extLst>
              </p:cNvPr>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2800" b="1" dirty="0">
                    <a:solidFill>
                      <a:srgbClr val="378DC0"/>
                    </a:solidFill>
                    <a:latin typeface="+mj-lt"/>
                  </a:rPr>
                  <a:t>5</a:t>
                </a:r>
                <a:endParaRPr lang="zh-SG" altLang="en-US" sz="2800" b="1" dirty="0">
                  <a:solidFill>
                    <a:srgbClr val="378DC0"/>
                  </a:solidFill>
                  <a:latin typeface="+mj-lt"/>
                </a:endParaRPr>
              </a:p>
            </p:txBody>
          </p:sp>
        </p:grpSp>
        <p:sp>
          <p:nvSpPr>
            <p:cNvPr id="27" name="矩形 26">
              <a:extLst>
                <a:ext uri="{FF2B5EF4-FFF2-40B4-BE49-F238E27FC236}">
                  <a16:creationId xmlns:a16="http://schemas.microsoft.com/office/drawing/2014/main" id="{963C407B-1380-4E5B-A6F5-A05E1E753E70}"/>
                </a:ext>
              </a:extLst>
            </p:cNvPr>
            <p:cNvSpPr/>
            <p:nvPr/>
          </p:nvSpPr>
          <p:spPr>
            <a:xfrm>
              <a:off x="4955326" y="4228868"/>
              <a:ext cx="4395755" cy="523219"/>
            </a:xfrm>
            <a:prstGeom prst="rect">
              <a:avLst/>
            </a:prstGeom>
          </p:spPr>
          <p:txBody>
            <a:bodyPr wrap="none">
              <a:spAutoFit/>
            </a:bodyPr>
            <a:lstStyle/>
            <a:p>
              <a:r>
                <a:rPr lang="en-US" altLang="zh-SG" sz="2800" b="1" dirty="0">
                  <a:latin typeface="+mj-lt"/>
                  <a:ea typeface="黑体" panose="02010609060101010101" pitchFamily="49" charset="-122"/>
                </a:rPr>
                <a:t>Difficulties and Limitations</a:t>
              </a:r>
              <a:endParaRPr lang="zh-SG" altLang="en-US" sz="2800" b="1" dirty="0">
                <a:latin typeface="+mj-lt"/>
                <a:ea typeface="黑体" panose="02010609060101010101" pitchFamily="49" charset="-122"/>
              </a:endParaRPr>
            </a:p>
          </p:txBody>
        </p:sp>
      </p:grpSp>
      <p:grpSp>
        <p:nvGrpSpPr>
          <p:cNvPr id="38" name="组合 37">
            <a:extLst>
              <a:ext uri="{FF2B5EF4-FFF2-40B4-BE49-F238E27FC236}">
                <a16:creationId xmlns:a16="http://schemas.microsoft.com/office/drawing/2014/main" id="{7D48640C-94D9-4607-B2A2-DF48CE6FEE69}"/>
              </a:ext>
            </a:extLst>
          </p:cNvPr>
          <p:cNvGrpSpPr/>
          <p:nvPr/>
        </p:nvGrpSpPr>
        <p:grpSpPr>
          <a:xfrm>
            <a:off x="4422834" y="5256501"/>
            <a:ext cx="5677954" cy="557633"/>
            <a:chOff x="4299773" y="4194455"/>
            <a:chExt cx="5677954" cy="557632"/>
          </a:xfrm>
        </p:grpSpPr>
        <p:grpSp>
          <p:nvGrpSpPr>
            <p:cNvPr id="39" name="组合 38">
              <a:extLst>
                <a:ext uri="{FF2B5EF4-FFF2-40B4-BE49-F238E27FC236}">
                  <a16:creationId xmlns:a16="http://schemas.microsoft.com/office/drawing/2014/main" id="{6E0A3CAC-D59A-4BD2-9299-13D5B36C2107}"/>
                </a:ext>
              </a:extLst>
            </p:cNvPr>
            <p:cNvGrpSpPr/>
            <p:nvPr/>
          </p:nvGrpSpPr>
          <p:grpSpPr>
            <a:xfrm>
              <a:off x="4299773" y="4194455"/>
              <a:ext cx="530492" cy="530492"/>
              <a:chOff x="5416598" y="4355615"/>
              <a:chExt cx="530492" cy="530492"/>
            </a:xfrm>
          </p:grpSpPr>
          <p:sp>
            <p:nvSpPr>
              <p:cNvPr id="41" name="矩形: 圆角 40">
                <a:extLst>
                  <a:ext uri="{FF2B5EF4-FFF2-40B4-BE49-F238E27FC236}">
                    <a16:creationId xmlns:a16="http://schemas.microsoft.com/office/drawing/2014/main" id="{BC9BF8DC-F015-4FBF-BCFA-21397972171C}"/>
                  </a:ext>
                </a:extLst>
              </p:cNvPr>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2800" dirty="0">
                  <a:latin typeface="+mj-lt"/>
                </a:endParaRPr>
              </a:p>
            </p:txBody>
          </p:sp>
          <p:sp>
            <p:nvSpPr>
              <p:cNvPr id="42" name="矩形: 圆角 41">
                <a:extLst>
                  <a:ext uri="{FF2B5EF4-FFF2-40B4-BE49-F238E27FC236}">
                    <a16:creationId xmlns:a16="http://schemas.microsoft.com/office/drawing/2014/main" id="{91827482-0FA3-495B-B95C-A8634D1C456A}"/>
                  </a:ext>
                </a:extLst>
              </p:cNvPr>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2800" b="1" dirty="0">
                    <a:solidFill>
                      <a:srgbClr val="378DC0"/>
                    </a:solidFill>
                    <a:latin typeface="+mj-lt"/>
                  </a:rPr>
                  <a:t>6</a:t>
                </a:r>
                <a:endParaRPr lang="zh-SG" altLang="en-US" sz="2800" b="1" dirty="0">
                  <a:solidFill>
                    <a:srgbClr val="378DC0"/>
                  </a:solidFill>
                  <a:latin typeface="+mj-lt"/>
                </a:endParaRPr>
              </a:p>
            </p:txBody>
          </p:sp>
        </p:grpSp>
        <p:sp>
          <p:nvSpPr>
            <p:cNvPr id="40" name="矩形 39">
              <a:extLst>
                <a:ext uri="{FF2B5EF4-FFF2-40B4-BE49-F238E27FC236}">
                  <a16:creationId xmlns:a16="http://schemas.microsoft.com/office/drawing/2014/main" id="{33DFFB60-90B6-4180-8422-5374FD95E975}"/>
                </a:ext>
              </a:extLst>
            </p:cNvPr>
            <p:cNvSpPr/>
            <p:nvPr/>
          </p:nvSpPr>
          <p:spPr>
            <a:xfrm>
              <a:off x="4955326" y="4228868"/>
              <a:ext cx="5022401" cy="523219"/>
            </a:xfrm>
            <a:prstGeom prst="rect">
              <a:avLst/>
            </a:prstGeom>
          </p:spPr>
          <p:txBody>
            <a:bodyPr wrap="none">
              <a:spAutoFit/>
            </a:bodyPr>
            <a:lstStyle/>
            <a:p>
              <a:r>
                <a:rPr lang="en-US" altLang="zh-SG" sz="2800" b="1" dirty="0">
                  <a:latin typeface="+mj-lt"/>
                  <a:ea typeface="黑体" panose="02010609060101010101" pitchFamily="49" charset="-122"/>
                </a:rPr>
                <a:t>Suggestions for the future work</a:t>
              </a:r>
              <a:endParaRPr lang="zh-SG" altLang="en-US" sz="2800" b="1" dirty="0">
                <a:latin typeface="+mj-lt"/>
                <a:ea typeface="黑体" panose="02010609060101010101" pitchFamily="49" charset="-122"/>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6756903" cy="557633"/>
            <a:chOff x="4299773" y="1452059"/>
            <a:chExt cx="6756903" cy="557632"/>
          </a:xfrm>
        </p:grpSpPr>
        <p:sp>
          <p:nvSpPr>
            <p:cNvPr id="9" name="矩形 8"/>
            <p:cNvSpPr/>
            <p:nvPr/>
          </p:nvSpPr>
          <p:spPr>
            <a:xfrm>
              <a:off x="4955326" y="1486472"/>
              <a:ext cx="6101350"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Experimental Results and Conclusions</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6917448" y="425794"/>
            <a:ext cx="4955792"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302EFEB-2A0A-4F13-BD5F-DB14940C6BAC}"/>
              </a:ext>
            </a:extLst>
          </p:cNvPr>
          <p:cNvSpPr txBox="1"/>
          <p:nvPr/>
        </p:nvSpPr>
        <p:spPr>
          <a:xfrm>
            <a:off x="-77897" y="625229"/>
            <a:ext cx="12347793" cy="5104282"/>
          </a:xfrm>
          <a:prstGeom prst="rect">
            <a:avLst/>
          </a:prstGeom>
          <a:noFill/>
        </p:spPr>
        <p:txBody>
          <a:bodyPr wrap="square">
            <a:spAutoFit/>
          </a:bodyPr>
          <a:lstStyle/>
          <a:p>
            <a:pPr algn="ctr">
              <a:lnSpc>
                <a:spcPct val="150000"/>
              </a:lnSpc>
            </a:pPr>
            <a:r>
              <a:rPr lang="en-US" altLang="zh-CN" sz="2800" b="1" dirty="0"/>
              <a:t>Conclusions</a:t>
            </a:r>
            <a:endParaRPr lang="en-US" altLang="zh-CN" sz="2400" dirty="0"/>
          </a:p>
          <a:p>
            <a:pPr marL="800100" lvl="1" indent="-342900">
              <a:lnSpc>
                <a:spcPct val="150000"/>
              </a:lnSpc>
              <a:buFont typeface="Wingdings" panose="05000000000000000000" pitchFamily="2" charset="2"/>
              <a:buChar char="Ø"/>
            </a:pPr>
            <a:r>
              <a:rPr lang="en-US" altLang="zh-CN" sz="2400" dirty="0"/>
              <a:t>The direct methods performs better than the feature-based method in alignment error, accumulated drift; </a:t>
            </a:r>
          </a:p>
          <a:p>
            <a:pPr marL="800100" lvl="1" indent="-342900">
              <a:lnSpc>
                <a:spcPct val="150000"/>
              </a:lnSpc>
              <a:buFont typeface="Wingdings" panose="05000000000000000000" pitchFamily="2" charset="2"/>
              <a:buChar char="Ø"/>
            </a:pPr>
            <a:r>
              <a:rPr lang="en-US" altLang="zh-CN" sz="2400" dirty="0"/>
              <a:t>The direct methods have higher value of absolute trajectory error than feature-based methods </a:t>
            </a:r>
            <a:r>
              <a:rPr lang="en-US" altLang="zh-CN" sz="2400" dirty="0">
                <a:solidFill>
                  <a:srgbClr val="FF0000"/>
                </a:solidFill>
              </a:rPr>
              <a:t>(worse global accuracy)</a:t>
            </a:r>
          </a:p>
          <a:p>
            <a:pPr marL="800100" lvl="1" indent="-342900">
              <a:lnSpc>
                <a:spcPct val="150000"/>
              </a:lnSpc>
              <a:buFont typeface="Wingdings" panose="05000000000000000000" pitchFamily="2" charset="2"/>
              <a:buChar char="Ø"/>
            </a:pPr>
            <a:r>
              <a:rPr lang="en-US" altLang="zh-CN" sz="2400" dirty="0"/>
              <a:t>The direct methods have lower value of relative position error than feature-based methods </a:t>
            </a:r>
            <a:r>
              <a:rPr lang="en-US" altLang="zh-CN" sz="2400" dirty="0">
                <a:solidFill>
                  <a:srgbClr val="FF0000"/>
                </a:solidFill>
              </a:rPr>
              <a:t>(better local accuracy)</a:t>
            </a:r>
            <a:endParaRPr lang="en-US" altLang="zh-CN" sz="2400" dirty="0"/>
          </a:p>
          <a:p>
            <a:pPr marL="800100" lvl="1" indent="-342900">
              <a:lnSpc>
                <a:spcPct val="150000"/>
              </a:lnSpc>
              <a:buFont typeface="Wingdings" panose="05000000000000000000" pitchFamily="2" charset="2"/>
              <a:buChar char="Ø"/>
            </a:pPr>
            <a:r>
              <a:rPr lang="en-US" altLang="zh-CN" sz="2400" dirty="0"/>
              <a:t>The direct methods typically distinguish more keyframes and, thus, having a better local (pose) accuracy, compared to feature-based methods.</a:t>
            </a:r>
          </a:p>
        </p:txBody>
      </p:sp>
    </p:spTree>
    <p:extLst>
      <p:ext uri="{BB962C8B-B14F-4D97-AF65-F5344CB8AC3E}">
        <p14:creationId xmlns:p14="http://schemas.microsoft.com/office/powerpoint/2010/main" val="225233682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5051308" cy="557633"/>
            <a:chOff x="4299773" y="1452059"/>
            <a:chExt cx="5051308" cy="557632"/>
          </a:xfrm>
        </p:grpSpPr>
        <p:sp>
          <p:nvSpPr>
            <p:cNvPr id="9" name="矩形 8"/>
            <p:cNvSpPr/>
            <p:nvPr/>
          </p:nvSpPr>
          <p:spPr>
            <a:xfrm>
              <a:off x="4955326" y="1486472"/>
              <a:ext cx="439575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Difficulties and Limitations</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5</a:t>
                </a:r>
                <a:endParaRPr lang="zh-SG" altLang="en-US" b="1" dirty="0">
                  <a:solidFill>
                    <a:srgbClr val="0070C0"/>
                  </a:solidFill>
                </a:endParaRPr>
              </a:p>
            </p:txBody>
          </p:sp>
        </p:grpSp>
      </p:grpSp>
      <p:cxnSp>
        <p:nvCxnSpPr>
          <p:cNvPr id="14" name="直接连接符 13"/>
          <p:cNvCxnSpPr>
            <a:stCxn id="9" idx="3"/>
          </p:cNvCxnSpPr>
          <p:nvPr/>
        </p:nvCxnSpPr>
        <p:spPr>
          <a:xfrm flipV="1">
            <a:off x="5211853" y="425794"/>
            <a:ext cx="666138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32A341E-59C5-41B0-8DA5-7DD7990086A8}"/>
              </a:ext>
            </a:extLst>
          </p:cNvPr>
          <p:cNvSpPr txBox="1"/>
          <p:nvPr/>
        </p:nvSpPr>
        <p:spPr>
          <a:xfrm>
            <a:off x="0" y="1200024"/>
            <a:ext cx="12031455" cy="4457952"/>
          </a:xfrm>
          <a:prstGeom prst="rect">
            <a:avLst/>
          </a:prstGeom>
          <a:noFill/>
        </p:spPr>
        <p:txBody>
          <a:bodyPr wrap="square">
            <a:spAutoFit/>
          </a:bodyPr>
          <a:lstStyle/>
          <a:p>
            <a:pPr marL="342900" indent="-342900" algn="just">
              <a:lnSpc>
                <a:spcPct val="150000"/>
              </a:lnSpc>
              <a:buFont typeface="Wingdings" panose="05000000000000000000" pitchFamily="2" charset="2"/>
              <a:buChar char="p"/>
            </a:pPr>
            <a:r>
              <a:rPr lang="en-US" altLang="zh-CN" sz="2400" dirty="0"/>
              <a:t>Difficulties</a:t>
            </a:r>
          </a:p>
          <a:p>
            <a:pPr marL="800100" lvl="1" indent="-342900" algn="just">
              <a:lnSpc>
                <a:spcPct val="150000"/>
              </a:lnSpc>
              <a:buFont typeface="Wingdings" panose="05000000000000000000" pitchFamily="2" charset="2"/>
              <a:buChar char="Ø"/>
            </a:pPr>
            <a:r>
              <a:rPr lang="en-US" altLang="zh-CN" sz="2400" dirty="0"/>
              <a:t>Ov2slam algorithm needs to convert </a:t>
            </a:r>
            <a:r>
              <a:rPr lang="en-US" altLang="zh-CN" sz="2400" dirty="0" err="1"/>
              <a:t>kitti</a:t>
            </a:r>
            <a:r>
              <a:rPr lang="en-US" altLang="zh-CN" sz="2400" dirty="0"/>
              <a:t> data sequence into </a:t>
            </a:r>
            <a:r>
              <a:rPr lang="en-US" altLang="zh-CN" sz="2400" dirty="0" err="1"/>
              <a:t>rosbag</a:t>
            </a:r>
            <a:r>
              <a:rPr lang="en-US" altLang="zh-CN" sz="2400" dirty="0"/>
              <a:t> form, but we can’t find clearly introduction;</a:t>
            </a:r>
          </a:p>
          <a:p>
            <a:pPr marL="800100" lvl="1" indent="-342900" algn="just">
              <a:lnSpc>
                <a:spcPct val="150000"/>
              </a:lnSpc>
              <a:buFont typeface="Wingdings" panose="05000000000000000000" pitchFamily="2" charset="2"/>
              <a:buChar char="Ø"/>
            </a:pPr>
            <a:r>
              <a:rPr lang="en-US" altLang="zh-CN" sz="2400" dirty="0"/>
              <a:t>Data format problem, different algorithms output data form has great difference. We even had to modify the source code;</a:t>
            </a:r>
          </a:p>
          <a:p>
            <a:pPr marL="800100" lvl="1" indent="-342900" algn="just">
              <a:lnSpc>
                <a:spcPct val="150000"/>
              </a:lnSpc>
              <a:buFont typeface="Wingdings" panose="05000000000000000000" pitchFamily="2" charset="2"/>
              <a:buChar char="Ø"/>
            </a:pPr>
            <a:r>
              <a:rPr lang="en-US" altLang="zh-CN" sz="2400" dirty="0"/>
              <a:t>Environment configuration;</a:t>
            </a:r>
          </a:p>
          <a:p>
            <a:pPr marL="800100" lvl="1" indent="-342900" algn="just">
              <a:lnSpc>
                <a:spcPct val="150000"/>
              </a:lnSpc>
              <a:buFont typeface="Wingdings" panose="05000000000000000000" pitchFamily="2" charset="2"/>
              <a:buChar char="Ø"/>
            </a:pPr>
            <a:r>
              <a:rPr lang="en-US" altLang="zh-CN" sz="2400" dirty="0"/>
              <a:t>For the problem that can make the orbslam2 algorithm run successfully under the TUM-MONO datasets, we have still not found a suitable solution. </a:t>
            </a:r>
          </a:p>
        </p:txBody>
      </p:sp>
    </p:spTree>
    <p:extLst>
      <p:ext uri="{BB962C8B-B14F-4D97-AF65-F5344CB8AC3E}">
        <p14:creationId xmlns:p14="http://schemas.microsoft.com/office/powerpoint/2010/main" val="183654086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5051308" cy="557633"/>
            <a:chOff x="4299773" y="1452059"/>
            <a:chExt cx="5051308" cy="557632"/>
          </a:xfrm>
        </p:grpSpPr>
        <p:sp>
          <p:nvSpPr>
            <p:cNvPr id="9" name="矩形 8"/>
            <p:cNvSpPr/>
            <p:nvPr/>
          </p:nvSpPr>
          <p:spPr>
            <a:xfrm>
              <a:off x="4955326" y="1486472"/>
              <a:ext cx="439575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Difficulties and Limitations</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5</a:t>
                </a:r>
                <a:endParaRPr lang="zh-SG" altLang="en-US" b="1" dirty="0">
                  <a:solidFill>
                    <a:srgbClr val="0070C0"/>
                  </a:solidFill>
                </a:endParaRPr>
              </a:p>
            </p:txBody>
          </p:sp>
        </p:grpSp>
      </p:grpSp>
      <p:cxnSp>
        <p:nvCxnSpPr>
          <p:cNvPr id="14" name="直接连接符 13"/>
          <p:cNvCxnSpPr>
            <a:stCxn id="9" idx="3"/>
          </p:cNvCxnSpPr>
          <p:nvPr/>
        </p:nvCxnSpPr>
        <p:spPr>
          <a:xfrm flipV="1">
            <a:off x="5211853" y="425794"/>
            <a:ext cx="666138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32A341E-59C5-41B0-8DA5-7DD7990086A8}"/>
              </a:ext>
            </a:extLst>
          </p:cNvPr>
          <p:cNvSpPr txBox="1"/>
          <p:nvPr/>
        </p:nvSpPr>
        <p:spPr>
          <a:xfrm>
            <a:off x="80272" y="1306201"/>
            <a:ext cx="12031455" cy="3903954"/>
          </a:xfrm>
          <a:prstGeom prst="rect">
            <a:avLst/>
          </a:prstGeom>
          <a:noFill/>
        </p:spPr>
        <p:txBody>
          <a:bodyPr wrap="square">
            <a:spAutoFit/>
          </a:bodyPr>
          <a:lstStyle/>
          <a:p>
            <a:pPr marL="342900" indent="-342900" algn="just">
              <a:lnSpc>
                <a:spcPct val="150000"/>
              </a:lnSpc>
              <a:buFont typeface="Wingdings" panose="05000000000000000000" pitchFamily="2" charset="2"/>
              <a:buChar char="p"/>
            </a:pPr>
            <a:r>
              <a:rPr lang="en-US" altLang="zh-CN" sz="2400" dirty="0"/>
              <a:t>Limitations</a:t>
            </a:r>
          </a:p>
          <a:p>
            <a:pPr marL="800100" lvl="1" indent="-342900" algn="just">
              <a:lnSpc>
                <a:spcPct val="150000"/>
              </a:lnSpc>
              <a:buFont typeface="Wingdings" panose="05000000000000000000" pitchFamily="2" charset="2"/>
              <a:buChar char="Ø"/>
            </a:pPr>
            <a:r>
              <a:rPr lang="en-US" altLang="zh-CN" sz="2400" dirty="0"/>
              <a:t>Using more evaluation indicators for a comprehensive analysis. For example, we could use the color-coded alignment RMSE ranging from 0 (blue) to 10 m (red) for each dataset sequence;</a:t>
            </a:r>
          </a:p>
          <a:p>
            <a:pPr marL="800100" lvl="1" indent="-342900" algn="just">
              <a:lnSpc>
                <a:spcPct val="150000"/>
              </a:lnSpc>
              <a:buFont typeface="Wingdings" panose="05000000000000000000" pitchFamily="2" charset="2"/>
              <a:buChar char="Ø"/>
            </a:pPr>
            <a:r>
              <a:rPr lang="en-US" altLang="zh-CN" sz="2400" dirty="0"/>
              <a:t>As we have not found a way to run orbslam2 under the TUM-MONO data set, we have not been able to reproduce the existing results well. As a result, the comparison of the three algorithms on the TUM data set is insufficient. </a:t>
            </a:r>
          </a:p>
        </p:txBody>
      </p:sp>
    </p:spTree>
    <p:extLst>
      <p:ext uri="{BB962C8B-B14F-4D97-AF65-F5344CB8AC3E}">
        <p14:creationId xmlns:p14="http://schemas.microsoft.com/office/powerpoint/2010/main" val="110832552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5677954" cy="557633"/>
            <a:chOff x="4299773" y="1452059"/>
            <a:chExt cx="5677954" cy="557632"/>
          </a:xfrm>
        </p:grpSpPr>
        <p:sp>
          <p:nvSpPr>
            <p:cNvPr id="9" name="矩形 8"/>
            <p:cNvSpPr/>
            <p:nvPr/>
          </p:nvSpPr>
          <p:spPr>
            <a:xfrm>
              <a:off x="4955326" y="1486472"/>
              <a:ext cx="5022401"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Suggestions for the future work</a:t>
              </a: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6</a:t>
                </a:r>
                <a:endParaRPr lang="zh-SG" altLang="en-US" b="1" dirty="0">
                  <a:solidFill>
                    <a:srgbClr val="0070C0"/>
                  </a:solidFill>
                </a:endParaRPr>
              </a:p>
            </p:txBody>
          </p:sp>
        </p:grpSp>
      </p:grpSp>
      <p:cxnSp>
        <p:nvCxnSpPr>
          <p:cNvPr id="14" name="直接连接符 13"/>
          <p:cNvCxnSpPr>
            <a:stCxn id="9" idx="3"/>
          </p:cNvCxnSpPr>
          <p:nvPr/>
        </p:nvCxnSpPr>
        <p:spPr>
          <a:xfrm flipV="1">
            <a:off x="5838499" y="425794"/>
            <a:ext cx="6034741"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0FF4393-0645-4D21-9B93-22058886647B}"/>
              </a:ext>
            </a:extLst>
          </p:cNvPr>
          <p:cNvSpPr txBox="1"/>
          <p:nvPr/>
        </p:nvSpPr>
        <p:spPr>
          <a:xfrm>
            <a:off x="1177447" y="1169974"/>
            <a:ext cx="9594937" cy="2862322"/>
          </a:xfrm>
          <a:prstGeom prst="rect">
            <a:avLst/>
          </a:prstGeom>
          <a:noFill/>
        </p:spPr>
        <p:txBody>
          <a:bodyPr wrap="square">
            <a:spAutoFit/>
          </a:bodyPr>
          <a:lstStyle/>
          <a:p>
            <a:r>
              <a:rPr lang="en-US" altLang="zh-CN" dirty="0"/>
              <a:t>3.1. Problems 1) Feature dependence Visual SLAM has a very serious dependence on environmental features. Feature extraction and matching in weak texture environments, loop detection, etc. will all be affected by it. To solve this kind of problem, you can introduce more advanced features such as line features, surface features, super pixel features; another method is to add other types of sensors such as laser or IMU, which can combine the features of several different sensors to achieve higher Precision and robustness. 2) Real-time SLAM is called real-time positioning and mapping technology, and real-time is always an issue that needs to be considered. This is related to the speed at which the robot completes tasks in an unfamiliar environment. To solve the real-time problem, it is necessary to consider the complexity of the algorithm, as well as the problem of reducing the computational complexity of large-scale scenes by means of sub-maps. </a:t>
            </a:r>
            <a:endParaRPr lang="zh-CN" altLang="en-US" dirty="0"/>
          </a:p>
        </p:txBody>
      </p:sp>
    </p:spTree>
    <p:extLst>
      <p:ext uri="{BB962C8B-B14F-4D97-AF65-F5344CB8AC3E}">
        <p14:creationId xmlns:p14="http://schemas.microsoft.com/office/powerpoint/2010/main" val="46586281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5677954" cy="557633"/>
            <a:chOff x="4299773" y="1452059"/>
            <a:chExt cx="5677954" cy="557632"/>
          </a:xfrm>
        </p:grpSpPr>
        <p:sp>
          <p:nvSpPr>
            <p:cNvPr id="9" name="矩形 8"/>
            <p:cNvSpPr/>
            <p:nvPr/>
          </p:nvSpPr>
          <p:spPr>
            <a:xfrm>
              <a:off x="4955326" y="1486472"/>
              <a:ext cx="5022401"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Suggestions for the future work</a:t>
              </a: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b="1" dirty="0">
                  <a:solidFill>
                    <a:srgbClr val="0070C0"/>
                  </a:solidFill>
                </a:endParaRPr>
              </a:p>
            </p:txBody>
          </p:sp>
        </p:grpSp>
      </p:grpSp>
      <p:cxnSp>
        <p:nvCxnSpPr>
          <p:cNvPr id="14" name="直接连接符 13"/>
          <p:cNvCxnSpPr>
            <a:stCxn id="9" idx="3"/>
          </p:cNvCxnSpPr>
          <p:nvPr/>
        </p:nvCxnSpPr>
        <p:spPr>
          <a:xfrm flipV="1">
            <a:off x="5838499" y="425794"/>
            <a:ext cx="6034741"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1A4C7F6A-814E-4DA8-978A-BAF43CE78FA9}"/>
              </a:ext>
            </a:extLst>
          </p:cNvPr>
          <p:cNvPicPr>
            <a:picLocks noChangeAspect="1"/>
          </p:cNvPicPr>
          <p:nvPr/>
        </p:nvPicPr>
        <p:blipFill>
          <a:blip r:embed="rId3"/>
          <a:stretch>
            <a:fillRect/>
          </a:stretch>
        </p:blipFill>
        <p:spPr>
          <a:xfrm>
            <a:off x="1916482" y="687404"/>
            <a:ext cx="7302463" cy="5201570"/>
          </a:xfrm>
          <a:prstGeom prst="rect">
            <a:avLst/>
          </a:prstGeom>
        </p:spPr>
      </p:pic>
    </p:spTree>
    <p:extLst>
      <p:ext uri="{BB962C8B-B14F-4D97-AF65-F5344CB8AC3E}">
        <p14:creationId xmlns:p14="http://schemas.microsoft.com/office/powerpoint/2010/main" val="294840995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ustech.edu.cn/wp-content/themes/twentyseventeen/images/sustech-logo-c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199" y="2258589"/>
            <a:ext cx="7008715" cy="139203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804449" y="3762494"/>
            <a:ext cx="5619764" cy="707886"/>
          </a:xfrm>
          <a:prstGeom prst="rect">
            <a:avLst/>
          </a:prstGeom>
          <a:noFill/>
        </p:spPr>
        <p:txBody>
          <a:bodyPr wrap="square" rtlCol="0">
            <a:spAutoFit/>
          </a:bodyPr>
          <a:lstStyle/>
          <a:p>
            <a:pPr algn="just"/>
            <a:r>
              <a:rPr lang="en-US" altLang="zh-SG" sz="4000" b="1" dirty="0">
                <a:solidFill>
                  <a:schemeClr val="bg1"/>
                </a:solidFill>
                <a:effectLst>
                  <a:outerShdw blurRad="38100" dist="38100" dir="2700000" algn="tl">
                    <a:srgbClr val="000000">
                      <a:alpha val="43137"/>
                    </a:srgbClr>
                  </a:outerShdw>
                </a:effectLst>
                <a:ea typeface="黑体" panose="02010609060101010101" pitchFamily="49" charset="-122"/>
              </a:rPr>
              <a:t>Thanks for Listening</a:t>
            </a:r>
            <a:endParaRPr lang="zh-SG" altLang="en-US" sz="4000" b="1" dirty="0">
              <a:solidFill>
                <a:schemeClr val="bg1"/>
              </a:solidFill>
              <a:effectLst>
                <a:outerShdw blurRad="38100" dist="38100" dir="2700000" algn="tl">
                  <a:srgbClr val="000000">
                    <a:alpha val="43137"/>
                  </a:srgbClr>
                </a:outerShdw>
              </a:effectLst>
              <a:ea typeface="黑体" panose="02010609060101010101" pitchFamily="49" charset="-122"/>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4" y="165503"/>
            <a:ext cx="3646949" cy="557633"/>
            <a:chOff x="4299773" y="1452059"/>
            <a:chExt cx="3646950" cy="557632"/>
          </a:xfrm>
        </p:grpSpPr>
        <p:sp>
          <p:nvSpPr>
            <p:cNvPr id="9" name="矩形 8"/>
            <p:cNvSpPr/>
            <p:nvPr/>
          </p:nvSpPr>
          <p:spPr>
            <a:xfrm>
              <a:off x="4955326" y="1486472"/>
              <a:ext cx="2991397"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R</a:t>
              </a:r>
              <a:r>
                <a:rPr lang="en-US" altLang="zh-CN" sz="2800" b="1" dirty="0">
                  <a:latin typeface="+mj-lt"/>
                  <a:ea typeface="黑体" panose="02010609060101010101" pitchFamily="49" charset="-122"/>
                </a:rPr>
                <a:t>esearch Problem</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1</a:t>
                </a:r>
                <a:endParaRPr lang="zh-SG" altLang="en-US" b="1" dirty="0">
                  <a:solidFill>
                    <a:srgbClr val="0070C0"/>
                  </a:solidFill>
                </a:endParaRPr>
              </a:p>
            </p:txBody>
          </p:sp>
        </p:grpSp>
      </p:grpSp>
      <p:cxnSp>
        <p:nvCxnSpPr>
          <p:cNvPr id="14" name="直接连接符 13"/>
          <p:cNvCxnSpPr>
            <a:stCxn id="9" idx="3"/>
          </p:cNvCxnSpPr>
          <p:nvPr/>
        </p:nvCxnSpPr>
        <p:spPr>
          <a:xfrm flipV="1">
            <a:off x="3807493" y="425794"/>
            <a:ext cx="806574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EEBC5D4-42B9-43E6-BE1B-5618813E6526}"/>
              </a:ext>
            </a:extLst>
          </p:cNvPr>
          <p:cNvSpPr txBox="1"/>
          <p:nvPr/>
        </p:nvSpPr>
        <p:spPr>
          <a:xfrm>
            <a:off x="160544" y="1223107"/>
            <a:ext cx="11629779" cy="4411785"/>
          </a:xfrm>
          <a:prstGeom prst="rect">
            <a:avLst/>
          </a:prstGeom>
          <a:noFill/>
        </p:spPr>
        <p:txBody>
          <a:bodyPr wrap="square">
            <a:spAutoFit/>
          </a:bodyPr>
          <a:lstStyle/>
          <a:p>
            <a:pPr marL="800100" lvl="1" indent="-342900" algn="just">
              <a:lnSpc>
                <a:spcPct val="200000"/>
              </a:lnSpc>
              <a:buFont typeface="Wingdings" panose="05000000000000000000" pitchFamily="2" charset="2"/>
              <a:buChar char="Ø"/>
            </a:pPr>
            <a:r>
              <a:rPr lang="en-US" altLang="zh-CN" sz="2400" dirty="0"/>
              <a:t>Study the performance of the monocular slam algorithm in </a:t>
            </a:r>
            <a:r>
              <a:rPr lang="en-US" altLang="zh-CN" sz="2400" dirty="0">
                <a:solidFill>
                  <a:srgbClr val="FF0000"/>
                </a:solidFill>
              </a:rPr>
              <a:t>indoor</a:t>
            </a:r>
            <a:r>
              <a:rPr lang="en-US" altLang="zh-CN" sz="2400" dirty="0"/>
              <a:t> and </a:t>
            </a:r>
            <a:r>
              <a:rPr lang="en-US" altLang="zh-CN" sz="2400" dirty="0">
                <a:solidFill>
                  <a:srgbClr val="FF0000"/>
                </a:solidFill>
              </a:rPr>
              <a:t>outdoor</a:t>
            </a:r>
            <a:r>
              <a:rPr lang="en-US" altLang="zh-CN" sz="2400" dirty="0"/>
              <a:t> environments. It is evaluated by the performance of the </a:t>
            </a:r>
            <a:r>
              <a:rPr lang="en-US" altLang="zh-CN" sz="2400" dirty="0">
                <a:solidFill>
                  <a:srgbClr val="FF0000"/>
                </a:solidFill>
              </a:rPr>
              <a:t>tracking accuracy </a:t>
            </a:r>
            <a:r>
              <a:rPr lang="en-US" altLang="zh-CN" sz="2400" dirty="0"/>
              <a:t>of the visual odometer. </a:t>
            </a:r>
          </a:p>
          <a:p>
            <a:pPr marL="800100" lvl="1" indent="-342900" algn="just">
              <a:lnSpc>
                <a:spcPct val="200000"/>
              </a:lnSpc>
              <a:buFont typeface="Wingdings" panose="05000000000000000000" pitchFamily="2" charset="2"/>
              <a:buChar char="Ø"/>
            </a:pPr>
            <a:r>
              <a:rPr lang="en-US" altLang="zh-CN" sz="2400" dirty="0"/>
              <a:t>Exploring the performance of monocular visual SLAM algorithms. We will compare </a:t>
            </a:r>
            <a:r>
              <a:rPr lang="en-US" altLang="zh-CN" sz="2400" dirty="0">
                <a:solidFill>
                  <a:srgbClr val="FF0000"/>
                </a:solidFill>
              </a:rPr>
              <a:t>ORB-SLAM2</a:t>
            </a:r>
            <a:r>
              <a:rPr lang="en-US" altLang="zh-CN" sz="2400" dirty="0"/>
              <a:t>, </a:t>
            </a:r>
            <a:r>
              <a:rPr lang="en-US" altLang="zh-CN" sz="2400" dirty="0">
                <a:solidFill>
                  <a:srgbClr val="FF0000"/>
                </a:solidFill>
              </a:rPr>
              <a:t>DSO</a:t>
            </a:r>
            <a:r>
              <a:rPr lang="en-US" altLang="zh-CN" sz="2400" dirty="0"/>
              <a:t> and </a:t>
            </a:r>
            <a:r>
              <a:rPr lang="en-US" altLang="zh-CN" sz="2400" dirty="0">
                <a:solidFill>
                  <a:srgbClr val="FF0000"/>
                </a:solidFill>
              </a:rPr>
              <a:t>LDSO</a:t>
            </a:r>
            <a:r>
              <a:rPr lang="en-US" altLang="zh-CN" sz="2400" dirty="0"/>
              <a:t> to explore the influence of different methods on trajectory estimation. </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4" y="165503"/>
            <a:ext cx="3646949" cy="557633"/>
            <a:chOff x="4299773" y="1452059"/>
            <a:chExt cx="3646950" cy="557632"/>
          </a:xfrm>
        </p:grpSpPr>
        <p:sp>
          <p:nvSpPr>
            <p:cNvPr id="9" name="矩形 8"/>
            <p:cNvSpPr/>
            <p:nvPr/>
          </p:nvSpPr>
          <p:spPr>
            <a:xfrm>
              <a:off x="4955326" y="1486472"/>
              <a:ext cx="2991397"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R</a:t>
              </a:r>
              <a:r>
                <a:rPr lang="en-US" altLang="zh-CN" sz="2800" b="1" dirty="0">
                  <a:latin typeface="+mj-lt"/>
                  <a:ea typeface="黑体" panose="02010609060101010101" pitchFamily="49" charset="-122"/>
                </a:rPr>
                <a:t>esearch Problem</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1</a:t>
                </a:r>
                <a:endParaRPr lang="zh-SG" altLang="en-US" b="1" dirty="0">
                  <a:solidFill>
                    <a:srgbClr val="0070C0"/>
                  </a:solidFill>
                </a:endParaRPr>
              </a:p>
            </p:txBody>
          </p:sp>
        </p:grpSp>
      </p:grpSp>
      <p:cxnSp>
        <p:nvCxnSpPr>
          <p:cNvPr id="14" name="直接连接符 13"/>
          <p:cNvCxnSpPr>
            <a:stCxn id="9" idx="3"/>
          </p:cNvCxnSpPr>
          <p:nvPr/>
        </p:nvCxnSpPr>
        <p:spPr>
          <a:xfrm flipV="1">
            <a:off x="3807493" y="425794"/>
            <a:ext cx="806574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0C2876F-0936-45AF-B0EB-19041093B426}"/>
              </a:ext>
            </a:extLst>
          </p:cNvPr>
          <p:cNvSpPr txBox="1"/>
          <p:nvPr/>
        </p:nvSpPr>
        <p:spPr>
          <a:xfrm>
            <a:off x="816097" y="1456318"/>
            <a:ext cx="11057143" cy="3673121"/>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dirty="0"/>
              <a:t>Datasets: TUM-MONO &amp; </a:t>
            </a:r>
            <a:r>
              <a:rPr lang="en-US" altLang="zh-CN" sz="2400" dirty="0" err="1"/>
              <a:t>Kitti</a:t>
            </a:r>
            <a:r>
              <a:rPr lang="en-US" altLang="zh-CN" sz="2400" dirty="0"/>
              <a:t>-Odometry (grayscale)</a:t>
            </a:r>
          </a:p>
          <a:p>
            <a:pPr marL="342900" indent="-342900">
              <a:lnSpc>
                <a:spcPct val="200000"/>
              </a:lnSpc>
              <a:buFont typeface="Arial" panose="020B0604020202020204" pitchFamily="34" charset="0"/>
              <a:buChar char="•"/>
            </a:pPr>
            <a:r>
              <a:rPr lang="en-US" altLang="zh-CN" sz="2400" dirty="0"/>
              <a:t>Algorithms (monocular): ORB-SLAM2 / DSO / LDSO  (</a:t>
            </a:r>
            <a:r>
              <a:rPr lang="en-US" altLang="zh-CN" sz="2000" dirty="0">
                <a:solidFill>
                  <a:srgbClr val="FF0000"/>
                </a:solidFill>
              </a:rPr>
              <a:t>Original:ORB-SLAM2, ORB-SLAM3, OV2SLAM, and VINS-MONO</a:t>
            </a:r>
            <a:r>
              <a:rPr lang="en-US" altLang="zh-CN" sz="2400" dirty="0"/>
              <a:t>)</a:t>
            </a:r>
          </a:p>
          <a:p>
            <a:pPr marL="342900" indent="-342900">
              <a:lnSpc>
                <a:spcPct val="200000"/>
              </a:lnSpc>
              <a:buFont typeface="Arial" panose="020B0604020202020204" pitchFamily="34" charset="0"/>
              <a:buChar char="•"/>
            </a:pPr>
            <a:r>
              <a:rPr lang="en-US" altLang="zh-CN" sz="2400" dirty="0"/>
              <a:t>Environments: Indoor &amp; Outdoor</a:t>
            </a:r>
          </a:p>
          <a:p>
            <a:pPr marL="342900" indent="-342900">
              <a:lnSpc>
                <a:spcPct val="200000"/>
              </a:lnSpc>
              <a:buFont typeface="Arial" panose="020B0604020202020204" pitchFamily="34" charset="0"/>
              <a:buChar char="•"/>
            </a:pPr>
            <a:r>
              <a:rPr lang="en-US" altLang="zh-CN" sz="2400" dirty="0"/>
              <a:t>Performance metrics: Tracking accuracy (ATE &amp; RPE)</a:t>
            </a:r>
          </a:p>
        </p:txBody>
      </p:sp>
    </p:spTree>
    <p:extLst>
      <p:ext uri="{BB962C8B-B14F-4D97-AF65-F5344CB8AC3E}">
        <p14:creationId xmlns:p14="http://schemas.microsoft.com/office/powerpoint/2010/main" val="21937448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EF30B50-93BB-4F26-8FDD-2D699551D4E4}"/>
              </a:ext>
            </a:extLst>
          </p:cNvPr>
          <p:cNvSpPr txBox="1"/>
          <p:nvPr/>
        </p:nvSpPr>
        <p:spPr>
          <a:xfrm>
            <a:off x="108559" y="5942468"/>
            <a:ext cx="11974882" cy="646331"/>
          </a:xfrm>
          <a:prstGeom prst="rect">
            <a:avLst/>
          </a:prstGeom>
          <a:noFill/>
        </p:spPr>
        <p:txBody>
          <a:bodyPr wrap="square">
            <a:spAutoFit/>
          </a:bodyPr>
          <a:lstStyle/>
          <a:p>
            <a:pPr algn="just"/>
            <a:r>
              <a:rPr lang="zh-CN" altLang="en-US" dirty="0"/>
              <a:t>X. Gao, R. Wang, N. Demmel and D. Cremers, "LDSO: Direct Sparse Odometry with Loop Closure," </a:t>
            </a:r>
            <a:r>
              <a:rPr lang="zh-CN" altLang="en-US" i="1" dirty="0"/>
              <a:t>2018 IEEE/RSJ International Conference on Intelligent Robots and Systems (IROS),</a:t>
            </a:r>
            <a:r>
              <a:rPr lang="zh-CN" altLang="en-US" dirty="0"/>
              <a:t> 2018, pp. 2198-2204, doi: 10.1109/IROS.2018.8593376.</a:t>
            </a:r>
          </a:p>
        </p:txBody>
      </p:sp>
      <p:sp>
        <p:nvSpPr>
          <p:cNvPr id="17" name="文本框 16">
            <a:extLst>
              <a:ext uri="{FF2B5EF4-FFF2-40B4-BE49-F238E27FC236}">
                <a16:creationId xmlns:a16="http://schemas.microsoft.com/office/drawing/2014/main" id="{CFC13F2E-E81E-4C0D-85D7-24A21BB9D8A0}"/>
              </a:ext>
            </a:extLst>
          </p:cNvPr>
          <p:cNvSpPr txBox="1"/>
          <p:nvPr/>
        </p:nvSpPr>
        <p:spPr>
          <a:xfrm>
            <a:off x="816097" y="3661284"/>
            <a:ext cx="11057143" cy="2308324"/>
          </a:xfrm>
          <a:prstGeom prst="rect">
            <a:avLst/>
          </a:prstGeom>
          <a:noFill/>
        </p:spPr>
        <p:txBody>
          <a:bodyPr wrap="square">
            <a:spAutoFit/>
          </a:bodyPr>
          <a:lstStyle/>
          <a:p>
            <a:pPr marL="342900" indent="-342900">
              <a:buFont typeface="Arial" panose="020B0604020202020204" pitchFamily="34" charset="0"/>
              <a:buChar char="•"/>
            </a:pPr>
            <a:r>
              <a:rPr lang="en-US" altLang="zh-CN" sz="2400" dirty="0"/>
              <a:t>A camera tracking frontend;</a:t>
            </a:r>
          </a:p>
          <a:p>
            <a:pPr marL="342900" indent="-342900">
              <a:buFont typeface="Arial" panose="020B0604020202020204" pitchFamily="34" charset="0"/>
              <a:buChar char="•"/>
            </a:pPr>
            <a:r>
              <a:rPr lang="en-US" altLang="zh-CN" sz="2400" dirty="0"/>
              <a:t>A backend that creates and maintains a map of keyframes;</a:t>
            </a:r>
          </a:p>
          <a:p>
            <a:pPr marL="342900" indent="-342900">
              <a:buFont typeface="Arial" panose="020B0604020202020204" pitchFamily="34" charset="0"/>
              <a:buChar char="•"/>
            </a:pPr>
            <a:r>
              <a:rPr lang="en-US" altLang="zh-CN" sz="2400" dirty="0"/>
              <a:t>Reduce global drift by loop closure detection and map optimization</a:t>
            </a:r>
          </a:p>
          <a:p>
            <a:pPr marL="342900" indent="-342900">
              <a:buFont typeface="Arial" panose="020B0604020202020204" pitchFamily="34" charset="0"/>
              <a:buChar char="•"/>
            </a:pPr>
            <a:r>
              <a:rPr lang="en-US" altLang="zh-CN" sz="2400" dirty="0"/>
              <a:t>The frontend may localize the camera globally against the current map, track the camera locally with visual (keyframe) odometry.</a:t>
            </a:r>
          </a:p>
          <a:p>
            <a:endParaRPr lang="en-US" altLang="zh-CN" sz="2400" dirty="0"/>
          </a:p>
        </p:txBody>
      </p:sp>
      <p:pic>
        <p:nvPicPr>
          <p:cNvPr id="6" name="图片 5" descr="图形用户界面, 文本, 应用程序, 聊天或短信&#10;&#10;描述已自动生成">
            <a:extLst>
              <a:ext uri="{FF2B5EF4-FFF2-40B4-BE49-F238E27FC236}">
                <a16:creationId xmlns:a16="http://schemas.microsoft.com/office/drawing/2014/main" id="{BCDD7BC3-490C-4AF7-B545-82200411C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176" y="948648"/>
            <a:ext cx="9430984" cy="2055672"/>
          </a:xfrm>
          <a:prstGeom prst="rect">
            <a:avLst/>
          </a:prstGeom>
        </p:spPr>
      </p:pic>
      <p:sp>
        <p:nvSpPr>
          <p:cNvPr id="7" name="文本框 6">
            <a:extLst>
              <a:ext uri="{FF2B5EF4-FFF2-40B4-BE49-F238E27FC236}">
                <a16:creationId xmlns:a16="http://schemas.microsoft.com/office/drawing/2014/main" id="{C789A433-93FF-4222-AC8A-767380524DCF}"/>
              </a:ext>
            </a:extLst>
          </p:cNvPr>
          <p:cNvSpPr txBox="1"/>
          <p:nvPr/>
        </p:nvSpPr>
        <p:spPr>
          <a:xfrm>
            <a:off x="4800805" y="3194724"/>
            <a:ext cx="2590389" cy="369332"/>
          </a:xfrm>
          <a:prstGeom prst="rect">
            <a:avLst/>
          </a:prstGeom>
          <a:noFill/>
        </p:spPr>
        <p:txBody>
          <a:bodyPr wrap="none" rtlCol="0">
            <a:spAutoFit/>
          </a:bodyPr>
          <a:lstStyle/>
          <a:p>
            <a:r>
              <a:rPr lang="en-US" altLang="zh-CN" dirty="0"/>
              <a:t>Fig. Visual SLAM system</a:t>
            </a:r>
            <a:endParaRPr lang="zh-CN" altLang="en-US" dirty="0"/>
          </a:p>
        </p:txBody>
      </p:sp>
    </p:spTree>
    <p:extLst>
      <p:ext uri="{BB962C8B-B14F-4D97-AF65-F5344CB8AC3E}">
        <p14:creationId xmlns:p14="http://schemas.microsoft.com/office/powerpoint/2010/main" val="229692842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C13F2E-E81E-4C0D-85D7-24A21BB9D8A0}"/>
              </a:ext>
            </a:extLst>
          </p:cNvPr>
          <p:cNvSpPr txBox="1"/>
          <p:nvPr/>
        </p:nvSpPr>
        <p:spPr>
          <a:xfrm>
            <a:off x="691037" y="921874"/>
            <a:ext cx="11057143" cy="4642618"/>
          </a:xfrm>
          <a:prstGeom prst="rect">
            <a:avLst/>
          </a:prstGeom>
          <a:noFill/>
        </p:spPr>
        <p:txBody>
          <a:bodyPr wrap="square">
            <a:spAutoFit/>
          </a:bodyPr>
          <a:lstStyle/>
          <a:p>
            <a:pPr algn="ctr">
              <a:lnSpc>
                <a:spcPct val="150000"/>
              </a:lnSpc>
            </a:pPr>
            <a:r>
              <a:rPr lang="en-US" altLang="zh-CN" sz="2800" b="1" dirty="0"/>
              <a:t>Why monocular SLAM ?</a:t>
            </a:r>
          </a:p>
          <a:p>
            <a:pPr marL="342900" indent="-342900">
              <a:lnSpc>
                <a:spcPct val="150000"/>
              </a:lnSpc>
              <a:buFont typeface="Wingdings" panose="05000000000000000000" pitchFamily="2" charset="2"/>
              <a:buChar char="p"/>
            </a:pPr>
            <a:r>
              <a:rPr lang="en-US" altLang="zh-CN" sz="2400" dirty="0"/>
              <a:t>Advantages </a:t>
            </a:r>
          </a:p>
          <a:p>
            <a:pPr marL="800100" lvl="1" indent="-342900">
              <a:lnSpc>
                <a:spcPct val="150000"/>
              </a:lnSpc>
              <a:buFont typeface="Wingdings" panose="05000000000000000000" pitchFamily="2" charset="2"/>
              <a:buChar char="Ø"/>
            </a:pPr>
            <a:r>
              <a:rPr lang="en-US" altLang="zh-CN" sz="2400" dirty="0"/>
              <a:t>Low cost and low weight;</a:t>
            </a:r>
          </a:p>
          <a:p>
            <a:pPr marL="800100" lvl="1" indent="-342900">
              <a:lnSpc>
                <a:spcPct val="150000"/>
              </a:lnSpc>
              <a:buFont typeface="Wingdings" panose="05000000000000000000" pitchFamily="2" charset="2"/>
              <a:buChar char="Ø"/>
            </a:pPr>
            <a:r>
              <a:rPr lang="en-US" altLang="zh-CN" sz="2400" dirty="0">
                <a:solidFill>
                  <a:srgbClr val="FF0000"/>
                </a:solidFill>
              </a:rPr>
              <a:t>Switching seamlessly </a:t>
            </a:r>
            <a:r>
              <a:rPr lang="en-US" altLang="zh-CN" sz="2400" dirty="0"/>
              <a:t>between differently scaled environments;</a:t>
            </a:r>
          </a:p>
          <a:p>
            <a:pPr marL="800100" lvl="1" indent="-342900">
              <a:lnSpc>
                <a:spcPct val="150000"/>
              </a:lnSpc>
              <a:buFont typeface="Wingdings" panose="05000000000000000000" pitchFamily="2" charset="2"/>
              <a:buChar char="Ø"/>
            </a:pPr>
            <a:endParaRPr lang="en-US" altLang="zh-CN" sz="2400" dirty="0"/>
          </a:p>
          <a:p>
            <a:pPr marL="342900" indent="-342900">
              <a:lnSpc>
                <a:spcPct val="150000"/>
              </a:lnSpc>
              <a:buFont typeface="Wingdings" panose="05000000000000000000" pitchFamily="2" charset="2"/>
              <a:buChar char="p"/>
            </a:pPr>
            <a:r>
              <a:rPr lang="en-US" altLang="zh-CN" sz="2400" dirty="0"/>
              <a:t>Drawbacks</a:t>
            </a:r>
          </a:p>
          <a:p>
            <a:pPr marL="800100" lvl="1" indent="-342900">
              <a:lnSpc>
                <a:spcPct val="150000"/>
              </a:lnSpc>
              <a:buFont typeface="Wingdings" panose="05000000000000000000" pitchFamily="2" charset="2"/>
              <a:buChar char="Ø"/>
            </a:pPr>
            <a:r>
              <a:rPr lang="en-US" altLang="zh-CN" sz="2400" dirty="0">
                <a:solidFill>
                  <a:srgbClr val="FF0000"/>
                </a:solidFill>
              </a:rPr>
              <a:t>Scale-ambiguity</a:t>
            </a:r>
            <a:r>
              <a:rPr lang="en-US" altLang="zh-CN" sz="2400" dirty="0"/>
              <a:t> ( the major error sources)</a:t>
            </a:r>
          </a:p>
          <a:p>
            <a:pPr marL="342900" indent="-342900">
              <a:lnSpc>
                <a:spcPct val="150000"/>
              </a:lnSpc>
              <a:buFont typeface="Wingdings" panose="05000000000000000000" pitchFamily="2" charset="2"/>
              <a:buChar char="p"/>
            </a:pPr>
            <a:endParaRPr lang="en-US" altLang="zh-CN" sz="2400" dirty="0"/>
          </a:p>
        </p:txBody>
      </p:sp>
      <p:sp>
        <p:nvSpPr>
          <p:cNvPr id="15" name="文本框 14">
            <a:extLst>
              <a:ext uri="{FF2B5EF4-FFF2-40B4-BE49-F238E27FC236}">
                <a16:creationId xmlns:a16="http://schemas.microsoft.com/office/drawing/2014/main" id="{2665718F-21DA-40D7-8CC4-96217624C6E5}"/>
              </a:ext>
            </a:extLst>
          </p:cNvPr>
          <p:cNvSpPr txBox="1"/>
          <p:nvPr/>
        </p:nvSpPr>
        <p:spPr>
          <a:xfrm>
            <a:off x="425791" y="5785300"/>
            <a:ext cx="11322389" cy="830997"/>
          </a:xfrm>
          <a:prstGeom prst="rect">
            <a:avLst/>
          </a:prstGeom>
          <a:noFill/>
        </p:spPr>
        <p:txBody>
          <a:bodyPr wrap="square">
            <a:spAutoFit/>
          </a:bodyPr>
          <a:lstStyle/>
          <a:p>
            <a:pPr algn="just"/>
            <a:r>
              <a:rPr lang="en-US" altLang="zh-CN" sz="1600" b="0" i="0" dirty="0" err="1">
                <a:solidFill>
                  <a:srgbClr val="222222"/>
                </a:solidFill>
                <a:effectLst/>
              </a:rPr>
              <a:t>Mingachev</a:t>
            </a:r>
            <a:r>
              <a:rPr lang="en-US" altLang="zh-CN" sz="1600" b="0" i="0" dirty="0">
                <a:solidFill>
                  <a:srgbClr val="222222"/>
                </a:solidFill>
                <a:effectLst/>
              </a:rPr>
              <a:t>, E., </a:t>
            </a:r>
            <a:r>
              <a:rPr lang="en-US" altLang="zh-CN" sz="1600" b="0" i="0" dirty="0" err="1">
                <a:solidFill>
                  <a:srgbClr val="222222"/>
                </a:solidFill>
                <a:effectLst/>
              </a:rPr>
              <a:t>Lavrenov</a:t>
            </a:r>
            <a:r>
              <a:rPr lang="en-US" altLang="zh-CN" sz="1600" b="0" i="0" dirty="0">
                <a:solidFill>
                  <a:srgbClr val="222222"/>
                </a:solidFill>
                <a:effectLst/>
              </a:rPr>
              <a:t>, R., </a:t>
            </a:r>
            <a:r>
              <a:rPr lang="en-US" altLang="zh-CN" sz="1600" b="0" i="0" dirty="0" err="1">
                <a:solidFill>
                  <a:srgbClr val="222222"/>
                </a:solidFill>
                <a:effectLst/>
              </a:rPr>
              <a:t>Tsoy</a:t>
            </a:r>
            <a:r>
              <a:rPr lang="en-US" altLang="zh-CN" sz="1600" b="0" i="0" dirty="0">
                <a:solidFill>
                  <a:srgbClr val="222222"/>
                </a:solidFill>
                <a:effectLst/>
              </a:rPr>
              <a:t>, T., </a:t>
            </a:r>
            <a:r>
              <a:rPr lang="en-US" altLang="zh-CN" sz="1600" b="0" i="0" dirty="0" err="1">
                <a:solidFill>
                  <a:srgbClr val="222222"/>
                </a:solidFill>
                <a:effectLst/>
              </a:rPr>
              <a:t>Matsuno</a:t>
            </a:r>
            <a:r>
              <a:rPr lang="en-US" altLang="zh-CN" sz="1600" b="0" i="0" dirty="0">
                <a:solidFill>
                  <a:srgbClr val="222222"/>
                </a:solidFill>
                <a:effectLst/>
              </a:rPr>
              <a:t>, F., </a:t>
            </a:r>
            <a:r>
              <a:rPr lang="en-US" altLang="zh-CN" sz="1600" b="0" i="0" dirty="0" err="1">
                <a:solidFill>
                  <a:srgbClr val="222222"/>
                </a:solidFill>
                <a:effectLst/>
              </a:rPr>
              <a:t>Svinin</a:t>
            </a:r>
            <a:r>
              <a:rPr lang="en-US" altLang="zh-CN" sz="1600" b="0" i="0" dirty="0">
                <a:solidFill>
                  <a:srgbClr val="222222"/>
                </a:solidFill>
                <a:effectLst/>
              </a:rPr>
              <a:t>, M., </a:t>
            </a:r>
            <a:r>
              <a:rPr lang="en-US" altLang="zh-CN" sz="1600" b="0" i="0" dirty="0" err="1">
                <a:solidFill>
                  <a:srgbClr val="222222"/>
                </a:solidFill>
                <a:effectLst/>
              </a:rPr>
              <a:t>Suthakorn</a:t>
            </a:r>
            <a:r>
              <a:rPr lang="en-US" altLang="zh-CN" sz="1600" b="0" i="0" dirty="0">
                <a:solidFill>
                  <a:srgbClr val="222222"/>
                </a:solidFill>
                <a:effectLst/>
              </a:rPr>
              <a:t>, J., &amp; </a:t>
            </a:r>
            <a:r>
              <a:rPr lang="en-US" altLang="zh-CN" sz="1600" b="0" i="0" dirty="0" err="1">
                <a:solidFill>
                  <a:srgbClr val="222222"/>
                </a:solidFill>
                <a:effectLst/>
              </a:rPr>
              <a:t>Magid</a:t>
            </a:r>
            <a:r>
              <a:rPr lang="en-US" altLang="zh-CN" sz="1600" b="0" i="0" dirty="0">
                <a:solidFill>
                  <a:srgbClr val="222222"/>
                </a:solidFill>
                <a:effectLst/>
              </a:rPr>
              <a:t>, E. (2020, October). Comparison of </a:t>
            </a:r>
            <a:r>
              <a:rPr lang="en-US" altLang="zh-CN" sz="1600" b="0" i="0" dirty="0" err="1">
                <a:solidFill>
                  <a:srgbClr val="222222"/>
                </a:solidFill>
                <a:effectLst/>
              </a:rPr>
              <a:t>ros</a:t>
            </a:r>
            <a:r>
              <a:rPr lang="en-US" altLang="zh-CN" sz="1600" b="0" i="0" dirty="0">
                <a:solidFill>
                  <a:srgbClr val="222222"/>
                </a:solidFill>
                <a:effectLst/>
              </a:rPr>
              <a:t>-based monocular visual slam methods: </a:t>
            </a:r>
            <a:r>
              <a:rPr lang="en-US" altLang="zh-CN" sz="1600" b="0" i="0" dirty="0" err="1">
                <a:solidFill>
                  <a:srgbClr val="222222"/>
                </a:solidFill>
                <a:effectLst/>
              </a:rPr>
              <a:t>Dso</a:t>
            </a:r>
            <a:r>
              <a:rPr lang="en-US" altLang="zh-CN" sz="1600" b="0" i="0" dirty="0">
                <a:solidFill>
                  <a:srgbClr val="222222"/>
                </a:solidFill>
                <a:effectLst/>
              </a:rPr>
              <a:t>, </a:t>
            </a:r>
            <a:r>
              <a:rPr lang="en-US" altLang="zh-CN" sz="1600" b="0" i="0" dirty="0" err="1">
                <a:solidFill>
                  <a:srgbClr val="222222"/>
                </a:solidFill>
                <a:effectLst/>
              </a:rPr>
              <a:t>ldso</a:t>
            </a:r>
            <a:r>
              <a:rPr lang="en-US" altLang="zh-CN" sz="1600" b="0" i="0" dirty="0">
                <a:solidFill>
                  <a:srgbClr val="222222"/>
                </a:solidFill>
                <a:effectLst/>
              </a:rPr>
              <a:t>, orb-slam2 and </a:t>
            </a:r>
            <a:r>
              <a:rPr lang="en-US" altLang="zh-CN" sz="1600" b="0" i="0" dirty="0" err="1">
                <a:solidFill>
                  <a:srgbClr val="222222"/>
                </a:solidFill>
                <a:effectLst/>
              </a:rPr>
              <a:t>dynaslam</a:t>
            </a:r>
            <a:r>
              <a:rPr lang="en-US" altLang="zh-CN" sz="1600" b="0" i="0" dirty="0">
                <a:solidFill>
                  <a:srgbClr val="222222"/>
                </a:solidFill>
                <a:effectLst/>
              </a:rPr>
              <a:t>. In </a:t>
            </a:r>
            <a:r>
              <a:rPr lang="en-US" altLang="zh-CN" sz="1600" b="0" i="1" dirty="0">
                <a:solidFill>
                  <a:srgbClr val="222222"/>
                </a:solidFill>
                <a:effectLst/>
              </a:rPr>
              <a:t>International Conference on Interactive Collaborative Robotics</a:t>
            </a:r>
            <a:r>
              <a:rPr lang="en-US" altLang="zh-CN" sz="1600" b="0" i="0" dirty="0">
                <a:solidFill>
                  <a:srgbClr val="222222"/>
                </a:solidFill>
                <a:effectLst/>
              </a:rPr>
              <a:t> (pp. 222-233). Springer, Cham.</a:t>
            </a:r>
            <a:endParaRPr lang="zh-CN" altLang="en-US" sz="1600" dirty="0"/>
          </a:p>
        </p:txBody>
      </p:sp>
    </p:spTree>
    <p:extLst>
      <p:ext uri="{BB962C8B-B14F-4D97-AF65-F5344CB8AC3E}">
        <p14:creationId xmlns:p14="http://schemas.microsoft.com/office/powerpoint/2010/main" val="15235579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1DC363A6-204B-48A7-B110-F2B74DBC6FDA}"/>
              </a:ext>
            </a:extLst>
          </p:cNvPr>
          <p:cNvPicPr>
            <a:picLocks noChangeAspect="1"/>
          </p:cNvPicPr>
          <p:nvPr/>
        </p:nvPicPr>
        <p:blipFill>
          <a:blip r:embed="rId3"/>
          <a:stretch>
            <a:fillRect/>
          </a:stretch>
        </p:blipFill>
        <p:spPr>
          <a:xfrm>
            <a:off x="363099" y="971658"/>
            <a:ext cx="11793070" cy="4488176"/>
          </a:xfrm>
          <a:prstGeom prst="rect">
            <a:avLst/>
          </a:prstGeom>
        </p:spPr>
      </p:pic>
      <p:sp>
        <p:nvSpPr>
          <p:cNvPr id="13" name="文本框 12">
            <a:extLst>
              <a:ext uri="{FF2B5EF4-FFF2-40B4-BE49-F238E27FC236}">
                <a16:creationId xmlns:a16="http://schemas.microsoft.com/office/drawing/2014/main" id="{43BCB17F-FBE2-45EA-AA52-8895A932FFA5}"/>
              </a:ext>
            </a:extLst>
          </p:cNvPr>
          <p:cNvSpPr txBox="1"/>
          <p:nvPr/>
        </p:nvSpPr>
        <p:spPr>
          <a:xfrm>
            <a:off x="200889" y="6031522"/>
            <a:ext cx="11672351" cy="584775"/>
          </a:xfrm>
          <a:prstGeom prst="rect">
            <a:avLst/>
          </a:prstGeom>
          <a:noFill/>
        </p:spPr>
        <p:txBody>
          <a:bodyPr wrap="square">
            <a:spAutoFit/>
          </a:bodyPr>
          <a:lstStyle/>
          <a:p>
            <a:pPr algn="just"/>
            <a:r>
              <a:rPr lang="en-US" altLang="zh-CN" sz="1600" b="0" i="0" dirty="0" err="1">
                <a:solidFill>
                  <a:srgbClr val="333333"/>
                </a:solidFill>
                <a:effectLst/>
              </a:rPr>
              <a:t>Taketomi</a:t>
            </a:r>
            <a:r>
              <a:rPr lang="en-US" altLang="zh-CN" sz="1600" b="0" i="0" dirty="0">
                <a:solidFill>
                  <a:srgbClr val="333333"/>
                </a:solidFill>
                <a:effectLst/>
              </a:rPr>
              <a:t>, T., Uchiyama, H. &amp; Ikeda, S. Visual SLAM algorithms: a survey from 2010 to 2016. </a:t>
            </a:r>
            <a:r>
              <a:rPr lang="en-US" altLang="zh-CN" sz="1600" b="0" i="1" dirty="0">
                <a:solidFill>
                  <a:srgbClr val="333333"/>
                </a:solidFill>
                <a:effectLst/>
              </a:rPr>
              <a:t>IPSJ T </a:t>
            </a:r>
            <a:r>
              <a:rPr lang="en-US" altLang="zh-CN" sz="1600" b="0" i="1" dirty="0" err="1">
                <a:solidFill>
                  <a:srgbClr val="333333"/>
                </a:solidFill>
                <a:effectLst/>
              </a:rPr>
              <a:t>Comput</a:t>
            </a:r>
            <a:r>
              <a:rPr lang="en-US" altLang="zh-CN" sz="1600" b="0" i="1" dirty="0">
                <a:solidFill>
                  <a:srgbClr val="333333"/>
                </a:solidFill>
                <a:effectLst/>
              </a:rPr>
              <a:t> Vis Appl</a:t>
            </a:r>
            <a:r>
              <a:rPr lang="en-US" altLang="zh-CN" sz="1600" b="0" i="0" dirty="0">
                <a:solidFill>
                  <a:srgbClr val="333333"/>
                </a:solidFill>
                <a:effectLst/>
              </a:rPr>
              <a:t> </a:t>
            </a:r>
            <a:r>
              <a:rPr lang="en-US" altLang="zh-CN" sz="1600" b="1" i="0" dirty="0">
                <a:solidFill>
                  <a:srgbClr val="333333"/>
                </a:solidFill>
                <a:effectLst/>
              </a:rPr>
              <a:t>9, </a:t>
            </a:r>
            <a:r>
              <a:rPr lang="en-US" altLang="zh-CN" sz="1600" b="0" i="0" dirty="0">
                <a:solidFill>
                  <a:srgbClr val="333333"/>
                </a:solidFill>
                <a:effectLst/>
              </a:rPr>
              <a:t>16 (2017). https://doi.org/10.1186/s41074-017-0027-2</a:t>
            </a:r>
            <a:endParaRPr lang="zh-CN" altLang="en-US" sz="1600" dirty="0"/>
          </a:p>
        </p:txBody>
      </p:sp>
      <p:sp>
        <p:nvSpPr>
          <p:cNvPr id="3" name="矩形 2">
            <a:extLst>
              <a:ext uri="{FF2B5EF4-FFF2-40B4-BE49-F238E27FC236}">
                <a16:creationId xmlns:a16="http://schemas.microsoft.com/office/drawing/2014/main" id="{70837F4C-2483-4FEA-B05F-9106C227A904}"/>
              </a:ext>
            </a:extLst>
          </p:cNvPr>
          <p:cNvSpPr/>
          <p:nvPr/>
        </p:nvSpPr>
        <p:spPr>
          <a:xfrm>
            <a:off x="423459" y="2267211"/>
            <a:ext cx="10975226" cy="325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C8CBB15-082F-406D-A11F-0207591E7AC6}"/>
              </a:ext>
            </a:extLst>
          </p:cNvPr>
          <p:cNvSpPr/>
          <p:nvPr/>
        </p:nvSpPr>
        <p:spPr>
          <a:xfrm>
            <a:off x="423459" y="3562764"/>
            <a:ext cx="10975226" cy="325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694295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100D65D7-C34B-4E27-9E20-6BDCB08C4F5B}"/>
              </a:ext>
            </a:extLst>
          </p:cNvPr>
          <p:cNvPicPr>
            <a:picLocks noChangeAspect="1"/>
          </p:cNvPicPr>
          <p:nvPr/>
        </p:nvPicPr>
        <p:blipFill>
          <a:blip r:embed="rId3"/>
          <a:stretch>
            <a:fillRect/>
          </a:stretch>
        </p:blipFill>
        <p:spPr>
          <a:xfrm>
            <a:off x="1856613" y="965130"/>
            <a:ext cx="7788427" cy="5028858"/>
          </a:xfrm>
          <a:prstGeom prst="rect">
            <a:avLst/>
          </a:prstGeom>
        </p:spPr>
      </p:pic>
      <p:sp>
        <p:nvSpPr>
          <p:cNvPr id="18" name="文本框 17">
            <a:extLst>
              <a:ext uri="{FF2B5EF4-FFF2-40B4-BE49-F238E27FC236}">
                <a16:creationId xmlns:a16="http://schemas.microsoft.com/office/drawing/2014/main" id="{18C79460-D7AA-4C91-8E61-A408ACA3C267}"/>
              </a:ext>
            </a:extLst>
          </p:cNvPr>
          <p:cNvSpPr txBox="1"/>
          <p:nvPr/>
        </p:nvSpPr>
        <p:spPr>
          <a:xfrm>
            <a:off x="816098" y="6235982"/>
            <a:ext cx="11258403" cy="338554"/>
          </a:xfrm>
          <a:prstGeom prst="rect">
            <a:avLst/>
          </a:prstGeom>
          <a:noFill/>
        </p:spPr>
        <p:txBody>
          <a:bodyPr wrap="square">
            <a:spAutoFit/>
          </a:bodyPr>
          <a:lstStyle/>
          <a:p>
            <a:pPr algn="just"/>
            <a:r>
              <a:rPr lang="en-US" altLang="zh-CN" sz="1600" dirty="0"/>
              <a:t>http://wavelab.uwaterloo.ca/slam/2017-SLAM/Lecture14-Direct_visual_inertial_odometry_and_SLAM/slides.pdf</a:t>
            </a:r>
            <a:endParaRPr lang="zh-CN" altLang="en-US" sz="1600" dirty="0"/>
          </a:p>
        </p:txBody>
      </p:sp>
    </p:spTree>
    <p:extLst>
      <p:ext uri="{BB962C8B-B14F-4D97-AF65-F5344CB8AC3E}">
        <p14:creationId xmlns:p14="http://schemas.microsoft.com/office/powerpoint/2010/main" val="76868598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5" y="165503"/>
            <a:ext cx="3924268" cy="557633"/>
            <a:chOff x="4299773" y="1452059"/>
            <a:chExt cx="3924268" cy="557632"/>
          </a:xfrm>
        </p:grpSpPr>
        <p:sp>
          <p:nvSpPr>
            <p:cNvPr id="9" name="矩形 8"/>
            <p:cNvSpPr/>
            <p:nvPr/>
          </p:nvSpPr>
          <p:spPr>
            <a:xfrm>
              <a:off x="4955326" y="1486472"/>
              <a:ext cx="3268715" cy="523219"/>
            </a:xfrm>
            <a:prstGeom prst="rect">
              <a:avLst/>
            </a:prstGeom>
          </p:spPr>
          <p:txBody>
            <a:bodyPr wrap="none">
              <a:spAutoFit/>
            </a:bodyPr>
            <a:lstStyle/>
            <a:p>
              <a:pPr>
                <a:spcBef>
                  <a:spcPts val="1200"/>
                </a:spcBef>
              </a:pPr>
              <a:r>
                <a:rPr lang="en-US" altLang="zh-SG" sz="2800" b="1" dirty="0">
                  <a:latin typeface="+mj-lt"/>
                  <a:ea typeface="黑体" panose="02010609060101010101" pitchFamily="49" charset="-122"/>
                </a:rPr>
                <a:t>Literature Research</a:t>
              </a:r>
              <a:endParaRPr lang="zh-SG" altLang="en-US" sz="2800" b="1" dirty="0">
                <a:latin typeface="+mj-lt"/>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a:stCxn id="9" idx="3"/>
          </p:cNvCxnSpPr>
          <p:nvPr/>
        </p:nvCxnSpPr>
        <p:spPr>
          <a:xfrm flipV="1">
            <a:off x="4084813" y="425794"/>
            <a:ext cx="7788427" cy="35732"/>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C13F2E-E81E-4C0D-85D7-24A21BB9D8A0}"/>
              </a:ext>
            </a:extLst>
          </p:cNvPr>
          <p:cNvSpPr txBox="1"/>
          <p:nvPr/>
        </p:nvSpPr>
        <p:spPr>
          <a:xfrm>
            <a:off x="691037" y="687404"/>
            <a:ext cx="11057143" cy="4550285"/>
          </a:xfrm>
          <a:prstGeom prst="rect">
            <a:avLst/>
          </a:prstGeom>
          <a:noFill/>
        </p:spPr>
        <p:txBody>
          <a:bodyPr wrap="square">
            <a:spAutoFit/>
          </a:bodyPr>
          <a:lstStyle/>
          <a:p>
            <a:pPr algn="ctr">
              <a:lnSpc>
                <a:spcPct val="150000"/>
              </a:lnSpc>
            </a:pPr>
            <a:r>
              <a:rPr lang="en-US" altLang="zh-CN" sz="2800" b="1" dirty="0"/>
              <a:t>The Selected SLAM Methods</a:t>
            </a:r>
          </a:p>
          <a:p>
            <a:pPr marL="342900" indent="-342900">
              <a:lnSpc>
                <a:spcPct val="150000"/>
              </a:lnSpc>
              <a:buFont typeface="Wingdings" panose="05000000000000000000" pitchFamily="2" charset="2"/>
              <a:buChar char="p"/>
            </a:pPr>
            <a:r>
              <a:rPr lang="en-US" altLang="zh-CN" sz="2400" dirty="0"/>
              <a:t>Direct Methods </a:t>
            </a:r>
          </a:p>
          <a:p>
            <a:pPr marL="800100" lvl="1" indent="-342900">
              <a:lnSpc>
                <a:spcPct val="150000"/>
              </a:lnSpc>
              <a:buFont typeface="Wingdings" panose="05000000000000000000" pitchFamily="2" charset="2"/>
              <a:buChar char="Ø"/>
            </a:pPr>
            <a:r>
              <a:rPr lang="en-US" altLang="zh-CN" sz="2400" dirty="0"/>
              <a:t>DSO, which is a state-of-the-art pure direct method</a:t>
            </a:r>
          </a:p>
          <a:p>
            <a:pPr marL="800100" lvl="1" indent="-342900">
              <a:lnSpc>
                <a:spcPct val="150000"/>
              </a:lnSpc>
              <a:buFont typeface="Wingdings" panose="05000000000000000000" pitchFamily="2" charset="2"/>
              <a:buChar char="Ø"/>
            </a:pPr>
            <a:r>
              <a:rPr lang="en-US" altLang="zh-CN" sz="2400" dirty="0"/>
              <a:t>LDSO, which is DSO’s latest revision with a </a:t>
            </a:r>
            <a:r>
              <a:rPr lang="en-US" altLang="zh-CN" sz="2400" dirty="0">
                <a:solidFill>
                  <a:srgbClr val="FF0000"/>
                </a:solidFill>
              </a:rPr>
              <a:t>loop closure ability </a:t>
            </a:r>
            <a:r>
              <a:rPr lang="en-US" altLang="zh-CN" sz="2400" dirty="0"/>
              <a:t>and a global map optimization</a:t>
            </a:r>
          </a:p>
          <a:p>
            <a:pPr marL="342900" indent="-342900">
              <a:lnSpc>
                <a:spcPct val="150000"/>
              </a:lnSpc>
              <a:buFont typeface="Wingdings" panose="05000000000000000000" pitchFamily="2" charset="2"/>
              <a:buChar char="p"/>
            </a:pPr>
            <a:r>
              <a:rPr lang="en-US" altLang="zh-CN" sz="2400" dirty="0"/>
              <a:t>Feature-Based Methods </a:t>
            </a:r>
          </a:p>
          <a:p>
            <a:pPr marL="800100" lvl="1" indent="-342900">
              <a:lnSpc>
                <a:spcPct val="150000"/>
              </a:lnSpc>
              <a:buFont typeface="Wingdings" panose="05000000000000000000" pitchFamily="2" charset="2"/>
              <a:buChar char="Ø"/>
            </a:pPr>
            <a:r>
              <a:rPr lang="en-US" altLang="zh-CN" sz="2400" dirty="0"/>
              <a:t>ORB-SLAM2:state-of-the-art visual SLAM method that tracks ORB features in </a:t>
            </a:r>
            <a:r>
              <a:rPr lang="en-US" altLang="zh-CN" sz="2400" dirty="0">
                <a:solidFill>
                  <a:srgbClr val="FF0000"/>
                </a:solidFill>
              </a:rPr>
              <a:t>real-time</a:t>
            </a:r>
            <a:r>
              <a:rPr lang="en-US" altLang="zh-CN" sz="2400" dirty="0"/>
              <a:t>. </a:t>
            </a:r>
          </a:p>
        </p:txBody>
      </p:sp>
      <p:sp>
        <p:nvSpPr>
          <p:cNvPr id="15" name="文本框 14">
            <a:extLst>
              <a:ext uri="{FF2B5EF4-FFF2-40B4-BE49-F238E27FC236}">
                <a16:creationId xmlns:a16="http://schemas.microsoft.com/office/drawing/2014/main" id="{2665718F-21DA-40D7-8CC4-96217624C6E5}"/>
              </a:ext>
            </a:extLst>
          </p:cNvPr>
          <p:cNvSpPr txBox="1"/>
          <p:nvPr/>
        </p:nvSpPr>
        <p:spPr>
          <a:xfrm>
            <a:off x="425791" y="5761915"/>
            <a:ext cx="11322389" cy="830997"/>
          </a:xfrm>
          <a:prstGeom prst="rect">
            <a:avLst/>
          </a:prstGeom>
          <a:noFill/>
        </p:spPr>
        <p:txBody>
          <a:bodyPr wrap="square">
            <a:spAutoFit/>
          </a:bodyPr>
          <a:lstStyle/>
          <a:p>
            <a:pPr algn="just"/>
            <a:r>
              <a:rPr lang="en-US" altLang="zh-CN" sz="1600" b="0" i="0" dirty="0" err="1">
                <a:solidFill>
                  <a:srgbClr val="222222"/>
                </a:solidFill>
                <a:effectLst/>
              </a:rPr>
              <a:t>Mingachev</a:t>
            </a:r>
            <a:r>
              <a:rPr lang="en-US" altLang="zh-CN" sz="1600" b="0" i="0" dirty="0">
                <a:solidFill>
                  <a:srgbClr val="222222"/>
                </a:solidFill>
                <a:effectLst/>
              </a:rPr>
              <a:t>, E., </a:t>
            </a:r>
            <a:r>
              <a:rPr lang="en-US" altLang="zh-CN" sz="1600" b="0" i="0" dirty="0" err="1">
                <a:solidFill>
                  <a:srgbClr val="222222"/>
                </a:solidFill>
                <a:effectLst/>
              </a:rPr>
              <a:t>Lavrenov</a:t>
            </a:r>
            <a:r>
              <a:rPr lang="en-US" altLang="zh-CN" sz="1600" b="0" i="0" dirty="0">
                <a:solidFill>
                  <a:srgbClr val="222222"/>
                </a:solidFill>
                <a:effectLst/>
              </a:rPr>
              <a:t>, R., </a:t>
            </a:r>
            <a:r>
              <a:rPr lang="en-US" altLang="zh-CN" sz="1600" b="0" i="0" dirty="0" err="1">
                <a:solidFill>
                  <a:srgbClr val="222222"/>
                </a:solidFill>
                <a:effectLst/>
              </a:rPr>
              <a:t>Tsoy</a:t>
            </a:r>
            <a:r>
              <a:rPr lang="en-US" altLang="zh-CN" sz="1600" b="0" i="0" dirty="0">
                <a:solidFill>
                  <a:srgbClr val="222222"/>
                </a:solidFill>
                <a:effectLst/>
              </a:rPr>
              <a:t>, T., </a:t>
            </a:r>
            <a:r>
              <a:rPr lang="en-US" altLang="zh-CN" sz="1600" b="0" i="0" dirty="0" err="1">
                <a:solidFill>
                  <a:srgbClr val="222222"/>
                </a:solidFill>
                <a:effectLst/>
              </a:rPr>
              <a:t>Matsuno</a:t>
            </a:r>
            <a:r>
              <a:rPr lang="en-US" altLang="zh-CN" sz="1600" b="0" i="0" dirty="0">
                <a:solidFill>
                  <a:srgbClr val="222222"/>
                </a:solidFill>
                <a:effectLst/>
              </a:rPr>
              <a:t>, F., </a:t>
            </a:r>
            <a:r>
              <a:rPr lang="en-US" altLang="zh-CN" sz="1600" b="0" i="0" dirty="0" err="1">
                <a:solidFill>
                  <a:srgbClr val="222222"/>
                </a:solidFill>
                <a:effectLst/>
              </a:rPr>
              <a:t>Svinin</a:t>
            </a:r>
            <a:r>
              <a:rPr lang="en-US" altLang="zh-CN" sz="1600" b="0" i="0" dirty="0">
                <a:solidFill>
                  <a:srgbClr val="222222"/>
                </a:solidFill>
                <a:effectLst/>
              </a:rPr>
              <a:t>, M., </a:t>
            </a:r>
            <a:r>
              <a:rPr lang="en-US" altLang="zh-CN" sz="1600" b="0" i="0" dirty="0" err="1">
                <a:solidFill>
                  <a:srgbClr val="222222"/>
                </a:solidFill>
                <a:effectLst/>
              </a:rPr>
              <a:t>Suthakorn</a:t>
            </a:r>
            <a:r>
              <a:rPr lang="en-US" altLang="zh-CN" sz="1600" b="0" i="0" dirty="0">
                <a:solidFill>
                  <a:srgbClr val="222222"/>
                </a:solidFill>
                <a:effectLst/>
              </a:rPr>
              <a:t>, J., &amp; </a:t>
            </a:r>
            <a:r>
              <a:rPr lang="en-US" altLang="zh-CN" sz="1600" b="0" i="0" dirty="0" err="1">
                <a:solidFill>
                  <a:srgbClr val="222222"/>
                </a:solidFill>
                <a:effectLst/>
              </a:rPr>
              <a:t>Magid</a:t>
            </a:r>
            <a:r>
              <a:rPr lang="en-US" altLang="zh-CN" sz="1600" b="0" i="0" dirty="0">
                <a:solidFill>
                  <a:srgbClr val="222222"/>
                </a:solidFill>
                <a:effectLst/>
              </a:rPr>
              <a:t>, E. (2020, October). Comparison of </a:t>
            </a:r>
            <a:r>
              <a:rPr lang="en-US" altLang="zh-CN" sz="1600" b="0" i="0" dirty="0" err="1">
                <a:solidFill>
                  <a:srgbClr val="222222"/>
                </a:solidFill>
                <a:effectLst/>
              </a:rPr>
              <a:t>ros</a:t>
            </a:r>
            <a:r>
              <a:rPr lang="en-US" altLang="zh-CN" sz="1600" b="0" i="0" dirty="0">
                <a:solidFill>
                  <a:srgbClr val="222222"/>
                </a:solidFill>
                <a:effectLst/>
              </a:rPr>
              <a:t>-based monocular visual slam methods: </a:t>
            </a:r>
            <a:r>
              <a:rPr lang="en-US" altLang="zh-CN" sz="1600" b="0" i="0" dirty="0" err="1">
                <a:solidFill>
                  <a:srgbClr val="222222"/>
                </a:solidFill>
                <a:effectLst/>
              </a:rPr>
              <a:t>Dso</a:t>
            </a:r>
            <a:r>
              <a:rPr lang="en-US" altLang="zh-CN" sz="1600" b="0" i="0" dirty="0">
                <a:solidFill>
                  <a:srgbClr val="222222"/>
                </a:solidFill>
                <a:effectLst/>
              </a:rPr>
              <a:t>, </a:t>
            </a:r>
            <a:r>
              <a:rPr lang="en-US" altLang="zh-CN" sz="1600" b="0" i="0" dirty="0" err="1">
                <a:solidFill>
                  <a:srgbClr val="222222"/>
                </a:solidFill>
                <a:effectLst/>
              </a:rPr>
              <a:t>ldso</a:t>
            </a:r>
            <a:r>
              <a:rPr lang="en-US" altLang="zh-CN" sz="1600" b="0" i="0" dirty="0">
                <a:solidFill>
                  <a:srgbClr val="222222"/>
                </a:solidFill>
                <a:effectLst/>
              </a:rPr>
              <a:t>, orb-slam2 and </a:t>
            </a:r>
            <a:r>
              <a:rPr lang="en-US" altLang="zh-CN" sz="1600" b="0" i="0" dirty="0" err="1">
                <a:solidFill>
                  <a:srgbClr val="222222"/>
                </a:solidFill>
                <a:effectLst/>
              </a:rPr>
              <a:t>dynaslam</a:t>
            </a:r>
            <a:r>
              <a:rPr lang="en-US" altLang="zh-CN" sz="1600" b="0" i="0" dirty="0">
                <a:solidFill>
                  <a:srgbClr val="222222"/>
                </a:solidFill>
                <a:effectLst/>
              </a:rPr>
              <a:t>. In </a:t>
            </a:r>
            <a:r>
              <a:rPr lang="en-US" altLang="zh-CN" sz="1600" b="0" i="1" dirty="0">
                <a:solidFill>
                  <a:srgbClr val="222222"/>
                </a:solidFill>
                <a:effectLst/>
              </a:rPr>
              <a:t>International Conference on Interactive Collaborative Robotics</a:t>
            </a:r>
            <a:r>
              <a:rPr lang="en-US" altLang="zh-CN" sz="1600" b="0" i="0" dirty="0">
                <a:solidFill>
                  <a:srgbClr val="222222"/>
                </a:solidFill>
                <a:effectLst/>
              </a:rPr>
              <a:t> (pp. 222-233). Springer, Cham.</a:t>
            </a:r>
          </a:p>
        </p:txBody>
      </p:sp>
    </p:spTree>
    <p:extLst>
      <p:ext uri="{BB962C8B-B14F-4D97-AF65-F5344CB8AC3E}">
        <p14:creationId xmlns:p14="http://schemas.microsoft.com/office/powerpoint/2010/main" val="3201627003"/>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等线 Light"/>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1480</TotalTime>
  <Words>2874</Words>
  <Application>Microsoft Office PowerPoint</Application>
  <PresentationFormat>宽屏</PresentationFormat>
  <Paragraphs>192</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-apple-system</vt:lpstr>
      <vt:lpstr>等线</vt:lpstr>
      <vt:lpstr>黑体</vt:lpstr>
      <vt:lpstr>Arial</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 YAO</dc:creator>
  <cp:lastModifiedBy>王昊文</cp:lastModifiedBy>
  <cp:revision>203</cp:revision>
  <cp:lastPrinted>2021-11-23T05:51:15Z</cp:lastPrinted>
  <dcterms:created xsi:type="dcterms:W3CDTF">2019-05-07T06:35:00Z</dcterms:created>
  <dcterms:modified xsi:type="dcterms:W3CDTF">2021-12-20T02:38:15Z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2052-11.1.0.9672</vt:lpwstr>
  </property>
</Properties>
</file>